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6"/>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37691E5-CD80-4338-8AE0-78D4436821B1}" type="datetimeFigureOut">
              <a:rPr lang="en-US" smtClean="0"/>
              <a:t>9/7/2014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F7CB518-E82A-4BD5-BA6D-FA467EB3AB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7691E5-CD80-4338-8AE0-78D4436821B1}" type="datetimeFigureOut">
              <a:rPr lang="en-US" smtClean="0"/>
              <a:t>9/7/2014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7CB518-E82A-4BD5-BA6D-FA467EB3AB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7691E5-CD80-4338-8AE0-78D4436821B1}" type="datetimeFigureOut">
              <a:rPr lang="en-US" smtClean="0"/>
              <a:t>9/7/2014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7CB518-E82A-4BD5-BA6D-FA467EB3AB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7691E5-CD80-4338-8AE0-78D4436821B1}" type="datetimeFigureOut">
              <a:rPr lang="en-US" smtClean="0"/>
              <a:t>9/7/2014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7CB518-E82A-4BD5-BA6D-FA467EB3AB2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37691E5-CD80-4338-8AE0-78D4436821B1}" type="datetimeFigureOut">
              <a:rPr lang="en-US" smtClean="0"/>
              <a:t>9/7/2014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7CB518-E82A-4BD5-BA6D-FA467EB3AB2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7691E5-CD80-4338-8AE0-78D4436821B1}" type="datetimeFigureOut">
              <a:rPr lang="en-US" smtClean="0"/>
              <a:t>9/7/2014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7CB518-E82A-4BD5-BA6D-FA467EB3AB2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37691E5-CD80-4338-8AE0-78D4436821B1}" type="datetimeFigureOut">
              <a:rPr lang="en-US" smtClean="0"/>
              <a:t>9/7/2014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7CB518-E82A-4BD5-BA6D-FA467EB3AB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37691E5-CD80-4338-8AE0-78D4436821B1}" type="datetimeFigureOut">
              <a:rPr lang="en-US" smtClean="0"/>
              <a:t>9/7/2014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F7CB518-E82A-4BD5-BA6D-FA467EB3AB2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37691E5-CD80-4338-8AE0-78D4436821B1}" type="datetimeFigureOut">
              <a:rPr lang="en-US" smtClean="0"/>
              <a:t>9/7/2014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F7CB518-E82A-4BD5-BA6D-FA467EB3AB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37691E5-CD80-4338-8AE0-78D4436821B1}" type="datetimeFigureOut">
              <a:rPr lang="en-US" smtClean="0"/>
              <a:t>9/7/2014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7CB518-E82A-4BD5-BA6D-FA467EB3AB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37691E5-CD80-4338-8AE0-78D4436821B1}" type="datetimeFigureOut">
              <a:rPr lang="en-US" smtClean="0"/>
              <a:t>9/7/2014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F7CB518-E82A-4BD5-BA6D-FA467EB3AB2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37691E5-CD80-4338-8AE0-78D4436821B1}" type="datetimeFigureOut">
              <a:rPr lang="en-US" smtClean="0"/>
              <a:t>9/7/2014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7CB518-E82A-4BD5-BA6D-FA467EB3AB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ood_group"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a:bodyPr>
          <a:lstStyle/>
          <a:p>
            <a:r>
              <a:rPr lang="en-US" dirty="0" smtClean="0"/>
              <a:t>A </a:t>
            </a:r>
            <a:r>
              <a:rPr lang="en-US" b="1" dirty="0" smtClean="0"/>
              <a:t>food guide pyramid</a:t>
            </a:r>
            <a:r>
              <a:rPr lang="en-US" dirty="0" smtClean="0"/>
              <a:t> is a pyramid shaped guide of healthy foods divided into sections to show the recommended intake for each </a:t>
            </a:r>
            <a:r>
              <a:rPr lang="en-US" dirty="0" smtClean="0">
                <a:hlinkClick r:id="rId2" tooltip="Food group"/>
              </a:rPr>
              <a:t>food </a:t>
            </a:r>
            <a:r>
              <a:rPr lang="en-US" dirty="0" err="1" smtClean="0">
                <a:hlinkClick r:id="rId2" tooltip="Food group"/>
              </a:rPr>
              <a:t>group</a:t>
            </a:r>
            <a:r>
              <a:rPr lang="en-US" dirty="0" err="1" smtClean="0"/>
              <a:t>.There</a:t>
            </a:r>
            <a:r>
              <a:rPr lang="en-US" dirty="0" smtClean="0"/>
              <a:t> are five basic nutrients.</a:t>
            </a:r>
            <a:endParaRPr lang="en-US" dirty="0"/>
          </a:p>
        </p:txBody>
      </p:sp>
      <p:pic>
        <p:nvPicPr>
          <p:cNvPr id="1026" name="Picture 2" descr="C:\Users\adnan\Desktop\images 2.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76800" y="1371600"/>
            <a:ext cx="4038600" cy="46481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dirty="0" smtClean="0"/>
              <a:t>FOOD PYRAMID</a:t>
            </a:r>
            <a:endParaRPr lang="en-US" dirty="0"/>
          </a:p>
        </p:txBody>
      </p:sp>
    </p:spTree>
    <p:extLst>
      <p:ext uri="{BB962C8B-B14F-4D97-AF65-F5344CB8AC3E}">
        <p14:creationId xmlns:p14="http://schemas.microsoft.com/office/powerpoint/2010/main" val="746374236"/>
      </p:ext>
    </p:extLst>
  </p:cSld>
  <p:clrMapOvr>
    <a:masterClrMapping/>
  </p:clrMapOvr>
  <mc:AlternateContent xmlns:mc="http://schemas.openxmlformats.org/markup-compatibility/2006" xmlns:p14="http://schemas.microsoft.com/office/powerpoint/2010/main">
    <mc:Choice Requires="p14">
      <p:transition spd="slow" p14:dur="2000" advTm="9817"/>
    </mc:Choice>
    <mc:Fallback xmlns="">
      <p:transition spd="slow" advTm="981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lnSpc>
                <a:spcPct val="150000"/>
              </a:lnSpc>
            </a:pPr>
            <a:r>
              <a:rPr lang="en-US" dirty="0" smtClean="0"/>
              <a:t>1</a:t>
            </a:r>
            <a:r>
              <a:rPr lang="en-US" b="1" dirty="0" smtClean="0"/>
              <a:t>.carbohydrates</a:t>
            </a:r>
            <a:r>
              <a:rPr lang="en-US" dirty="0" smtClean="0"/>
              <a:t>:  Carbohydrates </a:t>
            </a:r>
            <a:r>
              <a:rPr lang="en-US" dirty="0"/>
              <a:t>can be grouped into two categories: simple and complex.  Simple carbohydrates are sugars whereas complex carbohydrates consist of starch and dietary </a:t>
            </a:r>
            <a:r>
              <a:rPr lang="en-US" dirty="0" smtClean="0"/>
              <a:t>fibre.eg:</a:t>
            </a:r>
            <a:endParaRPr lang="en-US" dirty="0"/>
          </a:p>
        </p:txBody>
      </p:sp>
      <p:sp>
        <p:nvSpPr>
          <p:cNvPr id="4" name="Title 3"/>
          <p:cNvSpPr>
            <a:spLocks noGrp="1"/>
          </p:cNvSpPr>
          <p:nvPr>
            <p:ph type="title"/>
          </p:nvPr>
        </p:nvSpPr>
        <p:spPr/>
        <p:txBody>
          <a:bodyPr/>
          <a:lstStyle/>
          <a:p>
            <a:r>
              <a:rPr lang="en-US" dirty="0" smtClean="0"/>
              <a:t>Five basic nutrients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571999"/>
            <a:ext cx="2895600" cy="1890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2794633"/>
      </p:ext>
    </p:extLst>
  </p:cSld>
  <p:clrMapOvr>
    <a:masterClrMapping/>
  </p:clrMapOvr>
  <mc:AlternateContent xmlns:mc="http://schemas.openxmlformats.org/markup-compatibility/2006" xmlns:p14="http://schemas.microsoft.com/office/powerpoint/2010/main">
    <mc:Choice Requires="p14">
      <p:transition spd="slow" p14:dur="2000" advTm="5295"/>
    </mc:Choice>
    <mc:Fallback xmlns="">
      <p:transition spd="slow" advTm="529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55000" lnSpcReduction="20000"/>
          </a:bodyPr>
          <a:lstStyle/>
          <a:p>
            <a:r>
              <a:rPr lang="en-US" sz="5100" b="1" dirty="0" smtClean="0"/>
              <a:t>Vitamins and minerals</a:t>
            </a:r>
          </a:p>
          <a:p>
            <a:endParaRPr lang="en-US" b="1" dirty="0"/>
          </a:p>
          <a:p>
            <a:r>
              <a:rPr lang="en-US" sz="4000" dirty="0"/>
              <a:t>Vitamins help to regulate chemical reactions in the body.  There are 13 vitamins, including vitamins A, B complex, C, D, E, and K.  Because most vitamins cannot be made in the body, we must obtain them through the diet</a:t>
            </a:r>
            <a:r>
              <a:rPr lang="en-US" dirty="0"/>
              <a:t>.</a:t>
            </a:r>
            <a:endParaRPr lang="en-US" b="1" dirty="0"/>
          </a:p>
        </p:txBody>
      </p:sp>
      <p:sp>
        <p:nvSpPr>
          <p:cNvPr id="6" name="Content Placeholder 5"/>
          <p:cNvSpPr>
            <a:spLocks noGrp="1"/>
          </p:cNvSpPr>
          <p:nvPr>
            <p:ph sz="half" idx="2"/>
          </p:nvPr>
        </p:nvSpPr>
        <p:spPr/>
        <p:txBody>
          <a:bodyPr>
            <a:normAutofit fontScale="55000" lnSpcReduction="20000"/>
          </a:bodyPr>
          <a:lstStyle/>
          <a:p>
            <a:r>
              <a:rPr lang="en-US" sz="5800" b="1" dirty="0" smtClean="0"/>
              <a:t>Minerals </a:t>
            </a:r>
            <a:r>
              <a:rPr lang="en-US" sz="3600" b="1" dirty="0" smtClean="0"/>
              <a:t>                 </a:t>
            </a:r>
          </a:p>
          <a:p>
            <a:endParaRPr lang="en-US" sz="3600" b="1" dirty="0"/>
          </a:p>
          <a:p>
            <a:r>
              <a:rPr lang="en-US" sz="4000" dirty="0"/>
              <a:t>Minerals are components of foods that are involved in many body functions. For example, calcium and magnesium are important for bone structure, and iron is needed for our red blood cells to transport oxygen</a:t>
            </a:r>
            <a:endParaRPr lang="en-US" sz="4000" b="1" dirty="0"/>
          </a:p>
        </p:txBody>
      </p:sp>
      <p:sp>
        <p:nvSpPr>
          <p:cNvPr id="4" name="Title 3"/>
          <p:cNvSpPr>
            <a:spLocks noGrp="1"/>
          </p:cNvSpPr>
          <p:nvPr>
            <p:ph type="title"/>
          </p:nvPr>
        </p:nvSpPr>
        <p:spPr/>
        <p:txBody>
          <a:bodyPr/>
          <a:lstStyle/>
          <a:p>
            <a:r>
              <a:rPr lang="en-US" b="1" dirty="0" smtClean="0"/>
              <a:t>Basic nutrients</a:t>
            </a:r>
            <a:endParaRPr lang="en-US"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5292436"/>
            <a:ext cx="3124200"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1860727"/>
      </p:ext>
    </p:extLst>
  </p:cSld>
  <p:clrMapOvr>
    <a:masterClrMapping/>
  </p:clrMapOvr>
  <mc:AlternateContent xmlns:mc="http://schemas.openxmlformats.org/markup-compatibility/2006" xmlns:p14="http://schemas.microsoft.com/office/powerpoint/2010/main">
    <mc:Choice Requires="p14">
      <p:transition spd="slow" p14:dur="2000" advTm="12579"/>
    </mc:Choice>
    <mc:Fallback xmlns="">
      <p:transition spd="slow" advTm="1257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sz="3200" b="1" dirty="0" err="1" smtClean="0"/>
              <a:t>Protiens</a:t>
            </a:r>
            <a:endParaRPr lang="en-US" sz="3200" b="1" dirty="0" smtClean="0"/>
          </a:p>
          <a:p>
            <a:endParaRPr lang="en-US" dirty="0"/>
          </a:p>
          <a:p>
            <a:endParaRPr lang="en-US" dirty="0"/>
          </a:p>
        </p:txBody>
      </p:sp>
      <p:pic>
        <p:nvPicPr>
          <p:cNvPr id="4099"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372100" y="2863056"/>
            <a:ext cx="2590800"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Basic nutrients</a:t>
            </a:r>
            <a:endParaRPr lang="en-US" dirty="0"/>
          </a:p>
        </p:txBody>
      </p:sp>
      <p:sp>
        <p:nvSpPr>
          <p:cNvPr id="5" name="Rectangle 4"/>
          <p:cNvSpPr/>
          <p:nvPr/>
        </p:nvSpPr>
        <p:spPr>
          <a:xfrm>
            <a:off x="533400" y="2362200"/>
            <a:ext cx="3962400" cy="4524315"/>
          </a:xfrm>
          <a:prstGeom prst="rect">
            <a:avLst/>
          </a:prstGeom>
        </p:spPr>
        <p:txBody>
          <a:bodyPr wrap="square">
            <a:spAutoFit/>
          </a:bodyPr>
          <a:lstStyle/>
          <a:p>
            <a:r>
              <a:rPr lang="en-US" dirty="0"/>
              <a:t>Main sources of protein are animal products like meat, fish, poultry, milk, cheese and eggs and vegetable sources like legumes (beans, lentils, dried peas, nuts) and seeds</a:t>
            </a:r>
            <a:r>
              <a:rPr lang="en-US" dirty="0" smtClean="0"/>
              <a:t>.</a:t>
            </a:r>
          </a:p>
          <a:p>
            <a:endParaRPr lang="en-US" dirty="0"/>
          </a:p>
          <a:p>
            <a:endParaRPr lang="en-US" dirty="0" smtClean="0"/>
          </a:p>
          <a:p>
            <a:r>
              <a:rPr lang="en-US" dirty="0"/>
              <a:t>Protein from food is broken down into amino acids by the digestive system. These amino acids are then used for building and repairing muscles, red blood cells, hair and other tissues, and for making hormones. </a:t>
            </a:r>
          </a:p>
          <a:p>
            <a:endParaRPr lang="en-US" dirty="0" smtClean="0"/>
          </a:p>
          <a:p>
            <a:endParaRPr lang="en-US" dirty="0"/>
          </a:p>
          <a:p>
            <a:endParaRPr lang="en-US"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362200"/>
            <a:ext cx="3095625"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6810691"/>
      </p:ext>
    </p:extLst>
  </p:cSld>
  <p:clrMapOvr>
    <a:masterClrMapping/>
  </p:clrMapOvr>
  <mc:AlternateContent xmlns:mc="http://schemas.openxmlformats.org/markup-compatibility/2006" xmlns:p14="http://schemas.microsoft.com/office/powerpoint/2010/main">
    <mc:Choice Requires="p14">
      <p:transition spd="slow" p14:dur="2000" advTm="15365"/>
    </mc:Choice>
    <mc:Fallback xmlns="">
      <p:transition spd="slow" advTm="1536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0000" lnSpcReduction="20000"/>
          </a:bodyPr>
          <a:lstStyle/>
          <a:p>
            <a:r>
              <a:rPr lang="en-US" sz="4000" b="1" dirty="0" smtClean="0"/>
              <a:t>Fats</a:t>
            </a:r>
          </a:p>
          <a:p>
            <a:endParaRPr lang="en-US" sz="4000" dirty="0" smtClean="0"/>
          </a:p>
          <a:p>
            <a:r>
              <a:rPr lang="en-US" sz="4000" dirty="0" smtClean="0"/>
              <a:t> </a:t>
            </a:r>
            <a:r>
              <a:rPr lang="en-US" sz="4000" dirty="0"/>
              <a:t>Fat maintains skin and hair, cushions vital organs, provides insulation, and is necessary for the production and absorption of certain vitamins and hormones.</a:t>
            </a:r>
            <a:endParaRPr lang="en-US" sz="4000" b="1" dirty="0"/>
          </a:p>
        </p:txBody>
      </p:sp>
      <p:pic>
        <p:nvPicPr>
          <p:cNvPr id="5125" name="Picture 5"/>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86400" y="2514600"/>
            <a:ext cx="22860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Basic nutrients</a:t>
            </a:r>
            <a:endParaRPr lang="en-US" dirty="0"/>
          </a:p>
        </p:txBody>
      </p:sp>
      <p:sp>
        <p:nvSpPr>
          <p:cNvPr id="5" name="AutoShape 4" descr="data:image/jpeg;base64,/9j/4AAQSkZJRgABAQAAAQABAAD/2wCEAAkGBxQTEhUUExMWFRUWFxgYGRgXFx0cIBwbHBwcHR0cHCAeHiggHhwnHRgaIjEiJSk3Li4uHSAzODYsNyovLisBCgoKDg0OGxAQGzImICYsLCw0NzQsNC00NDQsLCwsLC80NC8vLDIvLzQsLCwsLC8sMCwsLCwsLCw0LCwsLCwsLP/AABEIALAA8AMBEQACEQEDEQH/xAAcAAACAwEBAQEAAAAAAAAAAAAABAMFBgcCAQj/xABCEAACAQIEBAMFBQYFAwQDAAABAgMAEQQSITEFBkFREyJhMnGBkaEHFEJSsSMzYsHR8FNygpLhFrLxJEPC0hVjov/EABsBAAIDAQEBAAAAAAAAAAAAAAADAgQFAQYH/8QAOhEAAQMCAwQIBQQCAQUBAAAAAQACAwQREiExBUFRYRMicYGRobHwFDLB0eEjQlLxBhViMzRTctIk/9oADAMBAAIRAxEAPwDuNCEUIRQhFCEUIVPzbj5YMM8kK5mW3wHU2trUJHFrSWi5T6aNkkrWPNgVyefnKR2u6q5/iYn6XsPlWWax37mnxt9F6hmzImjq+l1H/wBVN/gxXqPxl8gD4/hM+AYMz6LQ8jcWxsmKQAHwrHOLEKF7i/W9W6eWZ7s22CytoQUkcZwkYuX2C6nV5YKKEIoQihCKEIoQihCKEIoQihCKEIoQihCKEIoQihCKEIoQihCKEIoQihCKEIoQihCixWIWNGdzZVFyaELPcS42zXQLkU3BLXuR6bBfr8KYGcUh09vlF1U5l7g206GpqnYoDKNrfShFip8FjWT9ojKTaxW4ZraE3XcbVxwunsvFu99qvsDxwMUWQZGfQHoT0AvqCR37UssIT2TNdlvVvUU1FCEUIRQhFCEUISnEcb4Sg5SxZgoA7na56DTeoSSCNpcdAugXNkny5xk4lZcyBGimaIgNmBKgG4NgdmHSiKQSMDhvQ4WNlZYjEomXOwXMwVbndjsB3NTXFl8XxGR50yO4D4gRKmgGWK5kY6XN8pG/b41BM51R0bdAM1PCMN1FxfGylwYpCWbEKka65bKRnUgbg5XuelV31LzVCNugTBGOjxFbKtNIRQhFCEUIRQhFCEUIRQhFCEUIRQhFCEUIVLzZIRCoA0aWMH0GYb/K3xqTNUqYkMJCrFxCk2DqT/mFND2k2BVAwyNFy027CgRqdbKet7D511c62ma++Cv5V+QoUcR4qSFbyKCLg5vmLEfzoU2aFV3FBZoPw2xUYHr57W+RvRuUhk6/Z6hbmq60kUIRQhFCEUIXmWQKCzEAAEknoBuaEKjx3E45lZEJDpllswK3VWuSL+gNV3uZPG5rDdTALSCQsY8ssc+ISOUoPGMwym2p8NWLdCMrXAOm/wAMeSslhgYWcSPK4Cstja5xun+aZWkijkYMXMAYZekiOA2X1LMu2vlFO2jI8ugkjNgSfMAi/n4qMDRZzXBecVi2w8wKqzHDYcJfRUEkzKCxufNot7dO+tSpqhrC57tXE2UXMJsAvOP4fH91EqLaQ5BDIbkotwFYbW8i5j/OkUzn9OG335/VSfbCtfg+YIneRG/ZvGiuysRcKxIB0J6rt6jvWzDOyVpc05Ku5hbqvHCePeNM0JiKFUD+0DoTazW9lvTXrrpXIKhk18O5dewt1V1T1BFCEUIRQhFCEUIRQhFCEUIRQhFCFnufTbBSe9P+4V0C9xyKiSWkEbiD5rmvFZnmCoiHc+Vdb7Wt6b15p1IYWlwP0Xqtk7WpppCH3B3X9+z3K04fw1YYwGJDmxKumgP5V079utem2aaYxYY5MR1Of04LB2jtOsfVF3Q9UmwtqQNCTpe3HcrjAYqONcswkRjcBXVhboFUdzbQdazNpfGF2KPJo4HzKtCiDzjDQTvtY++ZSvA+MM+MYAOI1zDL7ViARqRoNb9ads6aR7cLiTbVU9q7ONLhJLbPFxu0t91LxCASYuJQLk4gE3ABIUXI/v8AnTWte2pcXaWy9FnM6wtfLLyzXRKcrKKEIoQqjjHMkGGlghlezzsVUdrfibst7C/c1y4Ck1jnAkDTVW9dUVjpOLTNJiEZlKoXBh8OzNFsxBzXLWPa2q96oPrcE2AjLLz0TRHdt0rhJP2uDclWzZoJGzaMCpsfW7Lf/VVWib0VU+PwTZeswOVFisV+7Mq/s8QBGWv5hlVkUstjcushJUeyU3NqpPmbIJYIxmw4h2g5/jimNaW4XnfkncDNIVwxcAIMSy2ysHuwa+bUADxANLHS1N6W8IgIzaLg+nko2s4uG9O8QYWkO3iT5b9bgBR/21UfmQ3kPPVOZlmpOPpeXCxC2QOXb0VBp8NxrT4nWa9++1vFK3hV8mIMZknJBM2XwlC6+W/mNzqRmAA2vbvpGIvc3oWjU5/QchqSmPAvi4KzwOLODERbKDK6h0td3Jtmcm9yVvsL6abmtKCrYxwjaOqN/wBVWewuuUzxjm145Mkca+yGUNmZ38wWyoguNSNzrenGvDntbE0uubE7go9CQCXGy11X0lFCEUIRQhFCEUIRQhFCEUIRQhUXO4H3Ka/YfqKmz5goSXwmyxfDsBLhooplIdpAFKsLZA2oIPwHSsOvMNTIY72AucvBWmgQgyW11XjmLGaKmYtN7UccW5cbHvlBt5jtUNnwCneZRpvJ4cPeZTaavnfKHRsFuB4c19wPDoFyGQSGQsLMGIGc9Bk9e5pVVtKpnJbGRbhbcN9z9LLfnq5y3MgN4fTNWfD+FeDKqIrRqwY3vmJNvNr6A6CtXY1QXU5jda975ZZc15/aR6eTp3uuQLWOmt/7SfBUVcchaUWTxZHzkDL+HzHpe1/nWjIwA4t5sFyrscBDQMt2htb7rc4XmHCSNljxWHdj0SZGPyDUpVV54zzHhcKB94njjLeypbzN/lUeY/AVwkDMqTGOecLRc8s1z3mT7XNGXBRjQfvJgRrbTKmhPvJHuNV31LQQG5rZp9iTPY58pwW3HUm17WXLcfjZZ5DO8rs0gW8rHzArqpUbKL9gBf51UdK4uu75huW7FQQsiwxXEUgALjrvIO6wOhyG7Lev0VyRzImOwqSqRnACyr1VwNfgdweoNaTXBwuF4uWJ0bi13vn2Km5xxgTExeAjPNZs5jBcCwuqyBQcpOoBNha47WztosaQHb+0aH33KcJ1G5UwxsMhSJg8KSyq3hyK8LhyGOVSwBuHTNp0YdKoObIw9IMyBqM9PxknNIIwprhgdSiuWLxTMrMRYurA2bSw8wYHTS9+1Zkjv/1Od/MX994KeB1AOCk45JaJyxAEc6PfawBVySeg3qzGOs228fhRccilcRxBVXCGQM+ZlchQzNeV7ocoFz+I7aZaZgvKQOfkPyFG9mX95q0xGCzSnEzM6qYxEsIIBIuSS3XMb7AiwGt+kjI1seDnclQAOK4VHwiVGnkdQVSERoviZvCVvMLKzG7lRbyruSNtLyLyGdYZm/bbLXhf0C6RnYFPqxmkJjPmsQZWXM9huqgWCDXuNetwa6yO7bynC317Bv7TlyKCcOQzKaix8EDeRo1kJIZv30rEAX0UWQ/AjUVcZUYRhpoyeZSnMubvctByvicQ6uZ1YKGtGXTIzLrqwvvsL2F7bVowmQt/UAB5JDw0Hqq8pyiihCKEIoQihCKEIoQocXikiUvI6oo3ZiAB8TQhZjjnPMUGTLYqx9tyVFrXFgAXN+jZcvrSTMNG59nuylh4pbHcfjx2BnCMmdVDMFfMpXTzI1gHXcXGxBBsadDIHEH+0qUWaVQYzENiYMOI1Zii2fSwBAUA3bQnQ7HqayxAIJ5MZsCct/pp3plTI1zQMViqnE8SXCyoJMsZYEZ1FywA1Bsb37adetNbDFUttI6zR5diKOSqYbQjGf42uoouLpipicOXQ4VWmeabZALAAIjBWZtQAToL05sVHHCWxt+YWJzViX4/p8FTYW/aLHXjYmx77qzxEuMkhjkxEjjxMqwRwiIM8jE9HQ2QRgMTmOlz01TTMbDnHfv3XUiXNOq+8sctsuPdcVLHL4EMTlVSyeJM0gHtE5rCM79W0FWJZnOamTTvqHgvtkLC2S0ruIo/Hlw+Vj+zXDxBHzMXOUiwF3ItqTYC97WJpOZNgUsgDNYrmX7PpZFedDDFiCLphkBIsgvlRmNy+pvZQuo06nrsL8jdWKaqkprlgFzY8xbgfvcclz1W08RRYDRi29ge3Qg3qk4WOB2q9nE9rmirh00cTmbceRB8BfJWfBuWsRilkeGEyxqxW7OqjNYE5QbeXUa9704ROsNxWTLtWkY97AHPaeYtfUkaC3O2quuWMLj8FiomlBw3iHw2kbK0QUnUMysVDn8OYg32G95DFDcsFx5qhW1kNbCHTXEoyFhlbn77lteP8UcYdzhJAsERVZJUGZyzH8BJCnuxOpzAiqccLnB0rxcjis6CEzSthYQCVll4xEwySYmZkPtBoic1xY3Al0IIDBlIYN1tpSA+RuYA8fx3Z5WWo7YNdpg8x91YQSvjWWGDFy5ssZklGHCm0be0xLkBzfoNTbTQ1BrGYukewZXt1uPdoqdVR1NKAJRa/MHRfObMfhlL4TK+TLZ5VAaVm2Pmc9utjTQ94s4W7N3kn0WyJ6xheywGlzvXmDnKCNbok5kCIis3g6KgsAPKQBqel9aRhlJzw27D91eH+NVR/c3xP2Vdj+a/EbMPvIa97idF+VoDYDTTamNbnd1jb/if/rz1Tm/41PaxkA7EljeYnkFvMoAIW0lsoO58qjz/AMQsd+9Swi+fp7y5J4/xk/8Al8vyr3k3iQlYpMqjDwxnLEGYKSSAM5ZzmsAx1q1C+MEveLnuWbtLYfw+BsTib3v3W4LWcP44qMPAGEVL+whQG3vB3pvxr8W6yqnZLWszDr9mXhb6q2Xmw5wv3dm7lGVgB3J2tThXC9sJVf8A1Rw4i8DtuPoouKc2lNUVABuWN/0OlLkriD1QmU+ycfzE9w+6e4LzVBOgJkRW2ILdfQ9qsQ1cbxmbHgqtVs2eBxGEkcbK68dbA5lsdjcWNWbqhYqSuriKEIoQihCU4rw5MRE0UgOVrbGxBBuCDuCCAQa4RcWKF5wHCooVyxoAL3N7sSdrszXLH1JvQAALBCy3OvCzGBLCMqsSjhbAXew17K9gGPRgjdDdUgwHpG9/Z+F2wcMJXI+MY7GxgRP4sKMSUVVsCAdRnNttQVBBBqvVEF/SYRbitjZezaWdgxEulH7bZZcb6jsIKruDcO8fExxMBECS0jqTcRKM0hzW7C2uxINJiGLO9xz8lt7SlNJEGMYI36DDw32yHgdMiuq4zhWFZcOI18LC4uAwNl8hAYiSIm+xJDLc9WHU1ZBNrcF5Q634qwmmhfHtFMY1SHDKI1ZgA3jFlkI1t5VjRfTMe9Rzw5LuV1ko+LyYzFzPFhXEZXDNIJMysvgyO0LAKGJLkkZACbL0qRFsiuXF7hX83E5i4x0ggOHwyzLaOc2MlwrN5kALAKUA9TY61yw+ULt96cTFnHvEYmaFIiryq4KTA3BCFSAVRsmrbMPdUSC0qQcCsfwfl3C4rGYrECaElsQTDAXuDZhnkZb+cNlcrbQ737MOVrjNcbI4twB3V4XyK2EnCxiY8fhwfDz4mzG17qUiJFvVdKWTohqZn4th1w8jQxiW0rRrEq/vJydh0Pm1LdLEnY0AEnNdOQVFNynFHEcMjlcbJHJO0iAhZCCAyso0yXYBV6AabVIuJB4aLsTuika8agg+C5mDWSRbJfV2uDmhw0K13LPM0OEwzoFfxXN2YW9wy6bAa69Sa49uIi3BeK2nRV1RVElhIvYW0tu/Ky08xdizbk393oL9BtQABkF66kp208LYm7lGB0711Oe9rBicbDmn+G8DxExbJHdVVWLEqAA23W+tr/XaiRzGAYjYm48FhH/IKVj3DFiGVrDxUfE+Gy4d/DmQo2/Q3HcEaGoMe14xNNwtWkroatuKI3tryTXBsVh40fx4XkuwsQ5C2A6gHU3JpoLdN6pVUc8kxMTgAMtO9aZ8BgxCHlgeFW2BkIa3uoIaM7LOE9WZCxjw4jlkmWZJYhHhMUkQH4co/lrf1ruRyukgPifjnjLjxuqqd8dhbeZ9dioEin5C9Q/UZorrRRVI0HfkU68o8PPj1hRj7IQFZPiVOhqZ5qs1pD8NKXEc8x5r7DjFkiy4QoXA0SUsG+p8x91RtcWCHROjkxzg24i1vwrrlPnMxAQYmMqy9Oo72B9oe7b1q3BVmMYX5hZ20NjiUmaBwIPvuXQcHi0lUOjBlPUfz9a1GPa8Xacl5iSN0bsLxYqepKCKEIoQihC5rztzFPAjDFQy+FK0kYSMQhCo0AZmDsSyG9wF6jpVuio5KuTo4yAbXzS5ZGxtu5YTG85CRHiOGLRscxE2IZrnTUZFQqdNTfWtKm/x9j3vp+kF2WuLX1z4qDquSFrJgCL3sdNFTwcVCMWjwOGHlKsxbEt5W/Cb4jUHqP61GXZFNT1UdM+T576Dw8c1YbNVVUElVYkMtck8ftvTk/M08nlWPDLsFC4dCFHSwbMbD31d2hsejoaR8xuSBlmBmdNAFXoHz11S2Fm89uW9eU5rxSiwaNLb5YIhr1PsVcptjUM9O2UA5gHVVaieeGZ0TtQSF0bk3h2JlibFSYkf+qwwVUSFUy+1lc5dCwDHbe9eFqnM6VwZoCbdl8lsQtOG54Lzoy4fB4ONJUikBZ5TkjdotSEspzlXKscoygi170lowjNTe8uJPel+D8G+8x4SbERzTyzxt95kbEOiplP7to1IUguxAS1rBr+vXOtcBcaL6pziKOGmXEQK+HYiLC4cKgkd7Ajw2QjIgCs12II8xJAArgK6VBh5sbgZc0yRywyqimQSECJlLBBKzXJGQhfEygHKL21v3quGS5ctOaemgxImjk8LD/skcx4VZbEliA0oYqFzWOUAi3mOutcFtEWN1JIz4sRT4dAsbmIu4IErorXMRvbIFa+bUmwYAXNc0yK7rmFybH4qOWaZ4TeMyyZT3GY6j07elqoVDMLyvouw5+mo2Hhl4fhLu4AJOgFJAJNgtR72saXONgFJwlUlkRGlRFdrZ2IAA111Ppb4ipStcxpdY5BY021xHFdgxuJNgPqulcD5VRokMJALRMskp8xzMqghDsFBdz5Rui3NZtRV9E8tfxFh37/DfuOi8XWV09Wbyu7tw9+ytJh+FRQK8rC7ayN4YYA2VQAEBN7CNQBrrtvVB1RLKQxummffv781UssN9p3E45DEgZGeMuSy7BGClQexOh+FaNBCWNJzztrxF7r0/wDjcUglfLowCx7dfJR8M4TDhVSSdwZGAZUkIUKTqSR8RWg8BpvbNWviZqoFsYyzuRz3L5jcBHiXzNj4i3RSLgfI0YQRmU2OeSnbhbCbJXE8szf+2IpR3R7EX62Iv8r0sRG9wU9m0Yj84Le0JvGcR+4xiMM0sx/E18q+i/3emaaKvHD8Y/GRZvAb+1LLxiORQMRhUkH50JzfreliVuhCeaORhvDIRyOiJODK6GTCOZVXdD7ae470GO+bUNrHMdgqBYnfuKZ4RxI4hSmIiLBD5JT5WUjoe/8Ad6kXZdZJngELsUDrX1GoP2Wr5Nx5jnEZPlk6fxdD79x8KfQTFr8J0Kx9rU4kh6QDNvoug1tryyKEIoQihCzvP/CvvOBmQC7Kude+ZddPhcfGrdBUfD1DJNwOfZvS5WY2Fq/P8sV4lbqMxO1sptax+ZPw31qzR7VZHth779V7i08ODT74rfq9kzybIaHNH6bQ5ttTfNwPl4L3hMNmiIP49bjsb9LXv7FjcWsd76ZG1q7p6x8oOYNmngBp91sbH2XIyijjJGBzSXC2ZLvsLKPhcZzksNE0IuRmPUXGoGxuO9am3dtMq4oWNzFsThz3D1WVsDYU8MszicLm9VptftI7reKgx8BzFTtlzFu4A1v0FyPrS6XbZj2WacfPiwj/ANTn+FPaOw+k2p0rs2YcZ5luXnkr9+fZzDh8NHlggjWKOd43DSeH5VazW8mmc6a+vfGDml2hz0uFVfs+VsbiCDhAJsb2vx0z1yF7LrPB8CYsTMEMfgBIY40Q6xmMEFMuy6MD3OlRJuM1TaAqD/rLB4PE4iFpLoWEieEpezt+8jOQWDZhn1/M1dOYuVOKN7jZjSbncN6Tj+0TBHFvLI0oRI1jiJhewJLGZjpe+kY22U96LC1gVN1PM3rOYQNNN41V5wvi2DxmJLJiopQ0YVYbFS24YsGsX0IAFtNe9cIISyCNRZKCeBMKuIxczNHhHlWPM2USGJ7RsQRmkcZQBrYnW3WpWN7BQuAM1j253WPC5HK+YvK0cL587yuz5HdRlSFSwzWYs22mt5kAFSZHI5twMuO7+lmuUeB4icNkTMCb5vKqlrm4XYH4Umamkm67Qt7Zu26TZxMEr76aC9jpbJeObeE4iGNhJE6BWXOSNADtrtqe1Ip4nMkIcFp7Zr4J6ZhhdfEfIa9mdtUhynx5cJIXfDpOMpXI5sL9/fVotF7rEbK7oiwEgro32e8042QGOKGOWKMFioOVlUm4VSTaw1AFvjWJVbLZM8ubcFWJqWB46WV+Ek25XWn4XxRJ7mRmjDqFBTQpY7DsQa24dl0hiGFt99yc7++5eNqJqilq3RVG47tDw52I36rAYnlh48SMOqGRWJyE6eIg63bfTQ1SkieyWzl9KptoUj9mh0JDRYAgZ2J8eZz1T2M4Dj5ZDJLh8xP8aWA7DzWApD4nuU4a2hhYGMfYDkfsozy3imZUaBUDG2ZmUgeuhpYgLTqmnaNMGlwde3Iqw4064OIQYZWZjq8uUnX+E7U1zRuVSlBqnmWY2G4X9VDw/jcjgJND95Q6ewc36VBrnaEJk1JG04434D2prG8sQ3UwSPGD7UZF7fOuvawpUO0JrESAHmjh/BvAlEqTPmG4sLH0I7VEHDoiaq6dmB7RZPztck2Aub2FLeb5pLBYAKOBrSKRuCv60RmzgealI0OjcDwPouuV6deFRQhFCEUIRQhfn7mHhgw+Jmgt5VY5QfyNqB7rG3wrKnbhkPivo+x5hUUTcWdhhPdl6JBVsLDYUlagAAsF9oXUtxCNmjZUGZ3sigdWY5QPiTTIs3hUdpPwUsh5FZ3H8JxKZlkgxK3uDeO+++oGvTrV0REbgvFurGPaWuc7O+tjrrna6v8AivPc/hFYkeCWUL95lytmlKDKCn5Lr7RsDe2tTEe+yoXZisXZDkc/sqHDPm86ZSuwCgq1+ptm39//AJpPFuq69+eY9F6uncXjpoQ0t0AaC11+NsWvadM+1dpSoVU88l7k5GbKeo1ub67W+VObGXkkjL1WdNWtp2saHAyXuSQTh1uMze/EWCfh4djpCMmGmJJFiImUqe6kkZT61NkGHMevqkVG0zMHMcbg/wDDTmM8jxV3g+Q+KTBRI3hqgAXx5Few19hVzWPvtTcAd8yoNeY84RY8TY+GWSnxPJbLOsTSK8VwszwHVSQSEkUklc1jZvft1jFT/qC+Y9Fou2g2ZhZbASMyM8XI37zf7rf8OiERHg5UVfZUaAdgK1MNhZeUk2XP0he0jW6lxMruGGJXxkIsQ+oPp6CuFotZVD8ZTkvcCPT7JLhXKHDHjk8aBVFr3UsD/psdx269b0l8LdAFZp9pSklz3W5Ki5f5ImQt91xjI7ZgBltdegax3tVd9Hvutan/AMhxHAY7jx9VeYbgsmFjVJLF19sg3GYm+l9xrVqnYGRhoWft4vqJzVAZG320/tabl2YzEI7Dyi66DTcaG19jUZ42uGaqbPqZGusD3JySQA2O4rGeMJLSvVR9docNCkMUqva/T1I/vb6UpwB1VuMuZoo2kAFulcJCmGk5pZ5KWSnBqWeSllyaGpaSSlkpzWpd5Kgc00BX3LHBTJIGceVTe2o936frV+jpi92I6BZW0q0RswN1K6BW0vMKPETqilnYKo3LEAfM0aIWTx3ORc2wqgr1llVgCf4U0Yj1Nh2vWRWbYhg6rOseWnirUVK5+ZyVfieZcacqqYQD7ThDmH+VS5Hz+RqgP8gJYbss7dwTvghfVU+NRyC7viJ3A0HjMub0AVkQfIVQ/wBvVSPsX4R2aeRKd8NG0aXVVieXxJ+0DSI7AXWSQybbAkkkfA2qX+2kxWkIcBvAt9vRaFDUvpP+n8pzIPvIrP4mJo2ySDK30Pqp6itWKRkrcTDcL1VLXw1A6pseBXmpq4muDxZ8Vh1//arf7Lv+qin0w66xtvPtSEcSB9V1a9aK8Ss7zLzZhsLdX/aS/wCGgDH/AFHZfjrUHPDdVJrC7Rcy43xf7zMJfAjhIUrZNSwvpm6XHSw6nfSqU0oeLLVoBLSvL2m1xZSYDmPEwRiOGRY1XtFGST1LEqSSepOtcFQ4JbqRhuTe5zvdPR8+48bvG/8AmjH/AMbUwVJSjSe7/hS8T57nmw0kJiVHcW8RHK2F9dNSDbsaYKlts0s0bieS8cA4zHheG4hQ9sVLKSqBSxJsMp21FlJJ9e5psUlwMJzS5Y3MkJw2BOSS4d9obA2xEXxTT5qf61bbVH9wU7rWcK5qw82kcwB/K/lPyOh+FWGyxu3rjmtcLEK68YEWKix6rpU8KpTbOgkYWhoHMBT8OcRuGV7EHqP7FRc0qg3Y7mOu1/kpMbiJncs9nB7WtbtaogACwVaaCtaSCMQ5ZjwWB515tMM4hwpMZUDxGIuQx1st9LAW1t1qpPO5vVatPZ2y4ZQ2SVtuWfv0C1vBUxD4P73JiBKLXZSqggDsVA+tZUjXyN6QnNeqw08MwpWNI4G/FSHFttY/I1Q6Qqx0LV8OJO1j8q5jK70YXgyseh+Vcu47l3C0L6uHkY2Cmuhj3aBBkiaLkp/BcvSyaW/p8asMoZHaqnLtOFmhutDw/lJF/eG/uq9FQMb82ay59rSP+TJaKGFUFlAA9KvAAZBZJcXG5XqSQKCzEAAXJJsAPWuri5jx/jAmkaZyzQxtkhVVJ6hTJYe0WYaN0UaWua8vtWrfPL8NEchrnr/XqtGniDG43DNRTiTOmUqEF899SdNAO2ut6wGGLA7FfFlbhzurhxXFtExSlJL4MyWPiBb30y3sR312p0wiuOjva2/iotxb19nlcMgVMykkMcwGX1sdx7q4xjCxxc6xGgtqgkgiwUfE/CyXmCso6Mub5CxJPuqVP02P9IkHwUZpI42F8hsAsZPgymZwixx3JEeY3UdBqSCx3yg27Xr0kUoIDHEl3G39Zcyq2yP82phN8M5ri0uyIz15a2v/AEvHCcNicRiI1wDqJ4y7Xa1vKtmXVSLnMN/nWnTxua7Mai/cvQ7fqopIWgG9nkG3EA/dW/GOZ+J4VTDisOkUjhgkq26G2ZQCwO/1vanSvLAvPQMbKcneX5WFVNzuSbknUk9yaz3OLtVqMjawWCkAFjc20uNL3Paohclc4AYQvUWFzi+dBrazOVPy7VK5G7ySXyNBLbHzVivCYApzYtQ3YXt/U0vpHH9qrmeS+TfVIYiFVsFlEm+ykAdtTvUr33WVuF8jj1hYKThs4jljc7KwNNgfgkDuabI27SFssZhcDizZhG7dxdG+ehrdDoZfdlnlh3hZ7in2dDfDy/6ZP/sP6VB9L/EripynEcCf/cCjtaRCB8wB8jSv1Y1xW3DPtE2E8X+qP+h/rTW1X8gu3Wr4TzVh5f3cwDflbyn66H4Xp7ZmO3oRxTlzC4hzJLGc53ZGK399tL+tRfTscbqQJGic4bwXDxp4YabId0ZzlPvAtek/Ax3vbzVkV04AAIy32F/FbrgeGhnBJUFlsNNiDtf1/wCKVNTR4rkarNlnmjyDslajgsN75PqaV0EfBINXMf3L3HwqEahB9T+pqXRM4KJqJTq4pmOBV9lQPcKmAAlFxOpUgrq4ihCKELBc247xsT4QN4YVGYC1mlY7HvkVRp3frbTz+3at0bGxMNidez8/RXaOIOJcRoq+vJrSXxgSDbQ237V0WvmhJwzrGirJMrMAAWYqCx72FPdG6V5MbLDgEsvbG27z3lK4zjmW/hxs4VSxJ8o06LcXLfCw6mrEVA53zutfv/pZNRt+jie1jXYiTbLd2nRR4mXGDR4jBf8AKni3/wArKWW/vHwq0KCFunW77eWRSa7aG0I8oYb8738slPguBx/vcXiGRvytIqsF2GYnVL75Vt661baLNwsZ4DLy17TdRjoHVDA6vdidwvYDuGp5m/JI838qIUEuEkGZfaDSGTf8QuSQQens9bC1WqWezsEgyPK32V+nhZRuD6YBp5AflQ/Yhhg2PeQE2SA3HqzAX230Pyr3W24oG9C6HQtt3C1vUrLppZXBzZP5X7zqth9qXBFmkikdWYCN1VQ1gXHmyk9Mwv8A7TXl6sGwO5X4Znxghp1XHcNg5JHyKl31uu1rb6E9KpEBbRnaxgcTcLzi8LJEwWRGQkXF7ajuLGuYcrrsdSyR2Ft/BQk1yyfcaqefByIoZ43VTazFSAb7V3CUltTE42BS5a1ACaXC11dTcqYrwmcKM1rhQ3mta99QBp23qTcOMC6ofHNdlYrMJxZ1NpU191j8qumOyk2Xir7hfM7LYJL/AKX1/X+RqbZpWaFS6jlp8JzUp0kQj1XUfLerTK1p+YKJiO5esTwTBYvzZULfmjOVviBv8RTsMUuYSy2yzfE/s7cawShh+V9D8CNPnalOpT+0riqPvHEMFoTKi/xAOv1uKVeWNcVtgPtFcaTRBvVDb6G4pras/uC6uq/ZNzPFizMsasCoVjmt3I6f3pUXzCQ2ASKpnUD777Lo1RVBFCEUIRQhFCEUIXEuY+MiacNhwYDK91CKxeUjS7DVLkW0I06msasDZnHFFcDecvYWf8fWmUsp4zYbzkCe/d5qXH/eYgGlLRo2gY+GbN2bLfLp+lZLaOEjIXPIlNqKzbFPGHOa13YCVFgOATzDNiHbwwSfElJW47JGCot/EQPjVgCNnyNtyGZ7yb+C7HDtCrOOaQxttoLX/C9YjBYKMi+NQBbG0SKz6e4N9BemNjlP7Ce05fRA2JTYy6R7nDgSfpml8VxPBWtHBPMdbtLI8at/mGa5B7ZQLU5lPIMyQOwA2VpuzqJlsMQySXEOP4mX95MVX8sf7NfjY5j8TT2QRt0HjmrpcTqquBA1/DTMfQAX+LWHxvTjcaqFwncEcLh38XEyxOwU5YYgJNTcXZgLHTQbAa76Wi4vIwt8SpNFzdVHAObZ8HJNNF4SSTixzAnJ5i2igAHU2+FalRXMfHHFG02YLZ7+JSWUxBLnHUrzxjmjHYsHxMRMy3B3EaA9CAoAGveqDpXHIp/RMtkErwDi5w0wexcMCGsSzWP4hvqPqKW5heM8vJD/AJQAtnx7hyYkowdkYAAHLcEG5HXt191Vm3AsUQVBivbenuH8MwkFiAma1s7nU/7tLk9vSoGQnIFDmTSHrAlWeNkSRHja9mUgkDa+lx3pQlYDfEPFHw0wzwHwVNguBYeKxEfiMPxSXIv+ax0HWnh99D4Lkskrsn3V1BFLJchSwAJOXpbXU7AfGmRROJDmjRJDrFZ1sZg8WAJkW9tM4sRf8rD+tbwnhlyPmtN0ZCpeK/Z4p82Hky9lfUfBhqPrXHUoPylQsVmMZw3F4X20YKOo8y/MbVUfC5uoUhIQjDccF/MCD3X+70nCRmE0Sg6rTcN5okG0gkHZt/nv86cyqkZrmu4GnRaDC8yxPo4Ke8XH0/mKtsrI3fNklmMr5iOXsFiBfw0udc0Zyn/+f5imdHE/MKBC2P2VctQ4UztEXJbKDmIPci1h/elIkiaw5KpVONg3dmfRdCqCpooQihCKEIoQihCw/P8Al8bCAJmdRNIAoGawMV9ToqnqT2qlXH9OydB811g8dza6s7xSCVmGXPmtCuvsxKfatb94++4FjVJlI0gBwsPPv+wTzIdVR/eZZrNI0szE7nM+voB5VHothVkMa3JoAUMV9UxiuHSRJnkCwpcAZzqxPRVUEk++1cDgTxUrFUuMxZ18OWMAbl9D8FXN9Tf0qQc0agldwOO8KrjxUhbK5DbkFlIufQaE2/sVJzsrtQxgv1l4DF38yFyvdV0+AJF9NzUTkNfMpjRyXoAEgAovcsM5+QF71G1tfsukg6KVygBOQ5hrcg6763GqgdgATpQL3yPv322QeY9++9T4NCCrO0YQ73ZQT2tlAOa/r86i/O4AN+9dbbInTuWi4dwPMGc5QjAFCpJZraqSx2Hu71nVFaIyGDXfwHcr1PRmTrHIeZU+G4nJHljeMIGNo1Q9eouWy29bj3UmRnTZteTbW/v79q0I4o4v2gL5juHGWW8qBAFKs9wxOm2hy221veuxO6Jtmm6k54dmAmsIHLBBJGQNm62A08oa97Da9KfHHqQV3pC1uarYnMczvI0gAf21zZGv0YfhXbykU84iwNi/I7OfNcLWv+cfVbbhv2gIn/p5WJVz4dwpuCwsNdj/AHrVqkrKhg/WF28d/wCfVZtVsyN2cWR4bliuK8r4nDqGeMtH0kTzKR37i/rWiG3aHDMJQnY42OR4FI4PiUsfsOQOx1HyP8qmyZ7PlKYWg6q/wfNKnSVLeq6j4jerrK0HJ4SjEdy84vlvBYoZkCqfzReX5rt9Kb0cUgu1LLbLK8T5CxEZzQsJV9Dlb5HQ/A0h9K4aZrguFSHGTQtlkBv2cWNVXR21TBKU5heOL1zIe4/41qNiNFMSA6rsP2K8QMxnJkLgBbXJNrk9/cabG5zicRVOubYNI338rfddTpyzkUIRQhFCEUIRQhZ3mvlZMWUe9pYgwW5bKwbdJACLrcD+hqEjMYspNdhN1mTyxIxzNw+IydWvERfuGPmPxWqXwsoyDsu9O6Vutk7FwLHEaR4ePbeVm+ixjagUPFyOn4Bcs+06V0xQiklVnjQDLGzAKXuTuRc2C3PuqRhEeQ7dEyN2LPuWe8LQDbuOh9NOnu7Dek4lZtkEzAuHuS6lW2sM1jvqMut9db1E9JbL6LoDBrklXmBsEw9rkC1z5ixFs2ozW9bga1PTMu9/RQNv4piLhExNjGoI2vkVR7so1PwpDquK17+t/NSEZ3hH3Z7stkBW1yZBlub6AgEk6bW7V3pW2BzN+Wa6Sc7+qteEcm4rEs4SNUyWDEnL7QuNWW97D8vam52H19/VJMueWvJarmPghZgMzoEzABTYHp0ttbSvOx1Bic64Bud69HDhfG3CVn5XEUgbOku0bCQZggOhfrYjqbVdju9pbhtvyyvyXXgFOTIJsiRSK7IuWyar1PlPT49ahYsuXCy404bkrxhsApkKNIoYX0BtqCNLsLf+KC42uAuuksL2UONxBxKgxmQr4hZ1YjJ5dgAD5uljboDTBaE9bW3f+FFrDwTPB8Tnky+Ay2F8xUWFul7Ag+6qtTHhbcPvyunNcCdF2LlKMjDgN3Nr9v8AzXoNkhwpRi5ry20nNdUEhV/HeQMJiLkJ4L/mjsPmuxq+6NpVeOpkZoclzvjn2b4uC5jAnTuntW9VP8qQ6IjRX46xjsnZLIEMjEeZGG+6kfzqAJByVoEOF1bYLmSVNHtIPXQ/Pr8atR1j2/NmoGMblbjiOFxIyyKp/hlUfQ/0NW2zxSZHzSywhVuO5Bwz6xlovccw+v8AWh1Mw6KFlv8A7HOWvucU95BIZGTZctgob1P5jVcxdG5Vap5Ia3hfz/pdEoVNFCEUIRQhFCEUIRQhFCEUIXAOPcFngxMgmQkvK7h18977FgRcqQbBu4YadcirgkLi4Z+XgfUK7FNGGgFVE/ASSuWORVP4o4HttsbXWx72+VJa6doNxc8yn4o8sJy7Eli+HSRsBIyJmvl8QSIW2uQpXU6jQHtTcRt8h8vujpGj9w81b8u8EZnYrlZxoGKsFS2jAAAszE9l6dKXJG+awPVb5lR6ZrTxPkrHifK+HhySNIyv4gEuWNQoBvoVzkl+uVTmA1NtKe1ga2ziSOZSC8uPVyT/AA3FjM8XDMNITZQ84hFze9gjMSR1/eNpYWHWpYZHNBjF/K3vkuDCD+off0V/wv7M5Gu8+JlgJBBTDyMCwPWZ93b09TqafT0pYD0hxE+A7FCSYOIwiwCaw/Dv2dlXOsehUe0o/CfUH9a80+nfLjc3Mgm438jz9VvRzNjwjS4FjuPHsVDHyxAGzRAA66EmwJ3sNhtSXVMrhhJVxsmHUJDi/LcrMjRKgIvmJZlJFtACo29/pTKeoDAQ+/Lf6qTpWnRSYTlwpGodEuBqQBa/XU6moS1DnPJaTZSa9lrJWHgsSSeJ4jEXJC3GXXptcj02FdfVSOZgI9+96mG71J/1II5MvgEC6jMzDqbZgNradTepNpA5mIOz95KD7k2Oi1nDedPBQqVBXUi5+J99XaTaL4WiPDcdqz6jZTZXYg63crDgn2l4bEPkMc0TEXBdRa3vBJHuIrZ+OjaLvy9+9yzH7LmHy5+q2WHnV1DKQQeoq2x7XjE03Cz3NLTZwsVX8Z5ew2KFpoVY9GtZh7mGtBaDquskez5Suecd+ylx5sLKGH5JND8GAsfjSnQ8Fejrv5jwWA4nwqbDtlmiZD/END7jsaSWkaq6yRj/AJSosNjZI/Ydl9AdPltUmyPb8pUi0HVde+yTiMk0M2cg5WW2gG4N/wBBVhkrpM3LMrWgOFlvamqSKEIoQihCKEIoQihCKEIoQsvzpyy+K8KWB/DxEObISSt1axK3FyNVHQjcEEGkzxGRtgbFTjcGnMXWSj4ZxGJsz4UTE6knwySfXI6g/FapiCcDOx7z9QU4uhJvn4XRJw/ic5NsKkRAsHCxxsB2V8zOPgKOgqDpYea7ihGtz3WVjwrkXF3DYjHzRqFI8OGVjod8zv1HcC/rViGmwjrm57LJUkgceqLd6lnh4XhmVWRcTMgsoch8g0uFU+VP9I11vSZq6CAZZ9mfmrUGz55eQ5+7pbjH2htDHeDDJYd2sFHewGvXQVWi2qZX4Q23mrw2MALud4BLYD7SpXU5liVlJBF+2x72NLl2lOw5NuDyTG7IiOriq7F875JM4jdjqxaMjS59nU2N/wAtUh0skpmacB9+Ss/CtbH0fzD35rTYfjUM4BlhDMR7S2Vvj6/Gumvhk/7iME8QkGjmi/6T7DgcwpjHhSDYzKbbHr6X1rhGzyCQXA8FHFVg5hpWA5i4rExaGQuL22uNCRbUb39Kq00MuUrbLV6oGEqr4bEMz5CfBQlWCsqMZD29PcAKuPzALx1j35e+1LJscLSmS0cLyAL4rMLMZfMLb2Fxe3TtUMTnAbrcMkYS8AlHDxCzZPAQkiy5wGA67aWFu2tBc8Z4kPaQL30SsMpiZI4pPFzZmIIPlA65ifNvUpGNkaXvFrZewptLgbWWj5Z4ni4Jg5eMx2OZBfXt07dahHVsputFfv0I+/BJqKQVDbO8fe5diws4dFYaBhevUxvD2hw0K8k9pa4tO5S1NRUWJwySKVkRXU7hgCPrQug20WP4t9meDluY80B/gN1/2n+VKMTSrLKuRuuaf5H5XOASRTIJM7AggW0F/XfWpMZhUJ5+lINrLTVNIRQhFCEUIRQhFCEUIRQhFCEUIRQhFCFg/tC5haIMoD5VHmCalr2+lYO0qh75RTxm3E/Rbmy6VmHpni/BcpxUkT+eMFJHktmewUN+Ym9gLHcVXjZI3qPN2gbuC2XEAEqxxGEjyAyedkIGkjMGNtWNxZfTTvS2vN+rkOyygMRP3XjGY/xTeSNGIFhft2rjRhyBU2x4dFNj40JWZs0RCMQIoxe3Y7Kb9L7UNLjdmt+JS23Gm7mocM+IkjUrIqEg6jX3HYjvpS3tgY8gtJTxiIW85ehaRCJJfPGoJNtG79bio01Oyox2dhtnxyWfWSGAts298u9VPF8GQpdU8TQkAWv7rmqkfzWvYFXWygix1WXhw8jSeL4ABAylXuAb97C5Ye63rWgZI2NwF1/fvnyQWl2YyUk+OUMwxEZL2BQJbXXKBcsptqBqP0qTGYwCw5c1AgtyC+xvKsbgRBWYCxR7EGx3FvNv7N6jjiLhc+Sk6Nx93SuFc4s+2/iomj5QFX3AbH03qcx6AZgYSdN/5XY2jctNwLg0iZjJIzgkWBG1r6C9yb+prPnkEtsLbfVDpMO+5XW+FgeDHlNxlFq9nTYeibh0sF4+bF0jsWtymqclIoQihCKEIoQihCKEIoQihCKEIoQihCKEIoQihCKELEc24ZWmIB81gf8AivK7Za34jLWwXodlSObFnpdc743DiM7IILoRYNm3vvv7JGvQ1Xp+iaA5zrFa2Iu0UWJ8WGMC0ZRB5rKFJAGl81wx+VNZJHK7K9z73KBjtmV8XE55M2HiVFjI9si5bfoDbpUnAMAxnXghrXEEEqDH4uZXYOJMki6xxMxB1sfMdSf4dBU48Dm9Qi43m3sdqjgwnrC6scJy2WZWR3QXByrpoOnu76VUNYSC0tB5/VNdhbmSuics4NbSx63ZNDsDve3xtVzZMYeJG7y3Lzv52WNtKV12P3ApfCwo4ChhHJawv7D+/swqvFHFOMBOF4y5H7FOfI5nWtibrzH4XjGcIdfbhP8AmTX9NfpUJdnVEerb9manFWRu+V/iqTFcv4d2zPE2YixuGFx2NulKbJNGMIuO5P6QnO48U4mBT8rn0Cmktjc7QE9ykZ3W1HinsJwh2tkgI9X0/XWrcWzqiTRtu3JVpayNvzP8E48awbsJZtgB7Mfc+/tVp0cVENcUnkFXD3z7sLPMrVcNw/hxIn5VAr0VNH0cTWcAFizSdJI53EpmnJSKEIoQihCKEIoQihCKEIoQihCKEIoQihCKEIoQihCy/H0VJ7lc6uvmXr7wehG/zrA2kRDOHObdrhY931WvQkviLQbEG47/AKJRuFFxmgdZV/K2jD+/hVV2zRIMdM7EOG9WRVhhwzDCeI09+Kq8fwMMpWXDMQelsw+lVTS1MJxYSOz8K02qY4ZPB7Uth+DxoLJA6A6myEX9+lKeyZ5u4E9xUxPb9w8U/h+EOfZgb3tp+tMj2fUP0Ye/JLfWMHzSDuViOEiMZsQ4Uf4abn47n4Vebs1kIx1LrDgPfoqZrDIcMDbniU/wDzyu4QIqqEUD8I7e/qffV3ZzumldKBZoAaAqtbdkbWE3JJJK98Y4DnJeIgE7odmPe/Q/CpV2yxMccZsfIqNLXdGML8x5j7qkEs8O4ljH+5f5isq9bS5Z28R78Fo2p594PkVInMUn+Ih96/0NdbtioGpHguHZ0Z/afFD8xSW/eoPcv/NdO2JzpbwQNnR/xPivH3mebRTK4Omgyr8bWqPSVtVkL28AullPBmbDzKtuFcvEENNbQ6Rjb3k9fdWlRbJEZD5Tc8N35VCpr8QLY9OO/wDC0VbSzEUIRQhFCEUIRQhFCEUIRQhFCEUIRQhFCEUIRQhFCEUISvEMAky5XHuI3HupM8DJmYHjJMildE7E1ZjG8EmjOZf2gH4l8rfT+Veem2TPE7FEb+RWzFXwvFn5eYS44pMmheRbfmW/1I1pXxlbFk6/eE34anfmAD2Fev8AqCX/ABR/sFH+2qeI8Ef6+P8Aj5rx/wDkpn0DyseyLb9Bej4qtmybfuH1R0FPHmcI7TdN4LgUshBceGp3JN3t/KnwbIlkOKY28ykS7QiYLMz8gtRgsIsSBEFgPqe59a9DFE2JoYwWAWPJI6Rxc7VT0xQRQhQNhIzvGh96j+lQdEx2bgD3KTXuboUDBR/4af7R/SuNiY03a0DuXTI52RKnpigihCKEIoQihCKEIoQihCKEIoQihCKEIoQv/9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7" descr="data:image/jpeg;base64,/9j/4AAQSkZJRgABAQAAAQABAAD/2wCEAAkGBxQTEhUUExMWFRUWFxgYGRgXFx0cIBwbHBwcHR0cHCAeHiggHhwnHRgaIjEiJSk3Li4uHSAzODYsNyovLisBCgoKDg0OGxAQGzImICYsLCw0NzQsNC00NDQsLCwsLC80NC8vLDIvLzQsLCwsLC8sMCwsLCwsLCw0LCwsLCwsLP/AABEIALAA8AMBEQACEQEDEQH/xAAcAAACAwEBAQEAAAAAAAAAAAAABAMFBgcCAQj/xABCEAACAQIEBAMFBQYFAwQDAAABAgMAEQQSITEFBkFREyJhMnGBkaEHFEJSsSMzYsHR8FNygpLhFrLxJEPC0hVjov/EABsBAAIDAQEBAAAAAAAAAAAAAAADAgQFAQYH/8QAOhEAAQMCAwQIBQQCAQUBAAAAAQACAwQREiExBUFRYRMicYGRobHwFDLB0eEjQlLxBhViMzRTctIk/9oADAMBAAIRAxEAPwDuNCEUIRQhFCEUIVPzbj5YMM8kK5mW3wHU2trUJHFrSWi5T6aNkkrWPNgVyefnKR2u6q5/iYn6XsPlWWax37mnxt9F6hmzImjq+l1H/wBVN/gxXqPxl8gD4/hM+AYMz6LQ8jcWxsmKQAHwrHOLEKF7i/W9W6eWZ7s22CytoQUkcZwkYuX2C6nV5YKKEIoQihCKEIoQihCKEIoQihCKEIoQihCKEIoQihCKEIoQihCKEIoQihCKEIoQihCixWIWNGdzZVFyaELPcS42zXQLkU3BLXuR6bBfr8KYGcUh09vlF1U5l7g206GpqnYoDKNrfShFip8FjWT9ojKTaxW4ZraE3XcbVxwunsvFu99qvsDxwMUWQZGfQHoT0AvqCR37UssIT2TNdlvVvUU1FCEUIRQhFCEUISnEcb4Sg5SxZgoA7na56DTeoSSCNpcdAugXNkny5xk4lZcyBGimaIgNmBKgG4NgdmHSiKQSMDhvQ4WNlZYjEomXOwXMwVbndjsB3NTXFl8XxGR50yO4D4gRKmgGWK5kY6XN8pG/b41BM51R0bdAM1PCMN1FxfGylwYpCWbEKka65bKRnUgbg5XuelV31LzVCNugTBGOjxFbKtNIRQhFCEUIRQhFCEUIRQhFCEUIRQhFCEUIVLzZIRCoA0aWMH0GYb/K3xqTNUqYkMJCrFxCk2DqT/mFND2k2BVAwyNFy027CgRqdbKet7D511c62ma++Cv5V+QoUcR4qSFbyKCLg5vmLEfzoU2aFV3FBZoPw2xUYHr57W+RvRuUhk6/Z6hbmq60kUIRQhFCEUIXmWQKCzEAAEknoBuaEKjx3E45lZEJDpllswK3VWuSL+gNV3uZPG5rDdTALSCQsY8ssc+ISOUoPGMwym2p8NWLdCMrXAOm/wAMeSslhgYWcSPK4Cstja5xun+aZWkijkYMXMAYZekiOA2X1LMu2vlFO2jI8ugkjNgSfMAi/n4qMDRZzXBecVi2w8wKqzHDYcJfRUEkzKCxufNot7dO+tSpqhrC57tXE2UXMJsAvOP4fH91EqLaQ5BDIbkotwFYbW8i5j/OkUzn9OG335/VSfbCtfg+YIneRG/ZvGiuysRcKxIB0J6rt6jvWzDOyVpc05Ku5hbqvHCePeNM0JiKFUD+0DoTazW9lvTXrrpXIKhk18O5dewt1V1T1BFCEUIRQhFCEUIRQhFCEUIRQhFCFnufTbBSe9P+4V0C9xyKiSWkEbiD5rmvFZnmCoiHc+Vdb7Wt6b15p1IYWlwP0Xqtk7WpppCH3B3X9+z3K04fw1YYwGJDmxKumgP5V079utem2aaYxYY5MR1Of04LB2jtOsfVF3Q9UmwtqQNCTpe3HcrjAYqONcswkRjcBXVhboFUdzbQdazNpfGF2KPJo4HzKtCiDzjDQTvtY++ZSvA+MM+MYAOI1zDL7ViARqRoNb9ads6aR7cLiTbVU9q7ONLhJLbPFxu0t91LxCASYuJQLk4gE3ABIUXI/v8AnTWte2pcXaWy9FnM6wtfLLyzXRKcrKKEIoQqjjHMkGGlghlezzsVUdrfibst7C/c1y4Ck1jnAkDTVW9dUVjpOLTNJiEZlKoXBh8OzNFsxBzXLWPa2q96oPrcE2AjLLz0TRHdt0rhJP2uDclWzZoJGzaMCpsfW7Lf/VVWib0VU+PwTZeswOVFisV+7Mq/s8QBGWv5hlVkUstjcushJUeyU3NqpPmbIJYIxmw4h2g5/jimNaW4XnfkncDNIVwxcAIMSy2ysHuwa+bUADxANLHS1N6W8IgIzaLg+nko2s4uG9O8QYWkO3iT5b9bgBR/21UfmQ3kPPVOZlmpOPpeXCxC2QOXb0VBp8NxrT4nWa9++1vFK3hV8mIMZknJBM2XwlC6+W/mNzqRmAA2vbvpGIvc3oWjU5/QchqSmPAvi4KzwOLODERbKDK6h0td3Jtmcm9yVvsL6abmtKCrYxwjaOqN/wBVWewuuUzxjm145Mkca+yGUNmZ38wWyoguNSNzrenGvDntbE0uubE7go9CQCXGy11X0lFCEUIRQhFCEUIRQhFCEUIRQhUXO4H3Ka/YfqKmz5goSXwmyxfDsBLhooplIdpAFKsLZA2oIPwHSsOvMNTIY72AucvBWmgQgyW11XjmLGaKmYtN7UccW5cbHvlBt5jtUNnwCneZRpvJ4cPeZTaavnfKHRsFuB4c19wPDoFyGQSGQsLMGIGc9Bk9e5pVVtKpnJbGRbhbcN9z9LLfnq5y3MgN4fTNWfD+FeDKqIrRqwY3vmJNvNr6A6CtXY1QXU5jda975ZZc15/aR6eTp3uuQLWOmt/7SfBUVcchaUWTxZHzkDL+HzHpe1/nWjIwA4t5sFyrscBDQMt2htb7rc4XmHCSNljxWHdj0SZGPyDUpVV54zzHhcKB94njjLeypbzN/lUeY/AVwkDMqTGOecLRc8s1z3mT7XNGXBRjQfvJgRrbTKmhPvJHuNV31LQQG5rZp9iTPY58pwW3HUm17WXLcfjZZ5DO8rs0gW8rHzArqpUbKL9gBf51UdK4uu75huW7FQQsiwxXEUgALjrvIO6wOhyG7Lev0VyRzImOwqSqRnACyr1VwNfgdweoNaTXBwuF4uWJ0bi13vn2Km5xxgTExeAjPNZs5jBcCwuqyBQcpOoBNha47WztosaQHb+0aH33KcJ1G5UwxsMhSJg8KSyq3hyK8LhyGOVSwBuHTNp0YdKoObIw9IMyBqM9PxknNIIwprhgdSiuWLxTMrMRYurA2bSw8wYHTS9+1Zkjv/1Od/MX994KeB1AOCk45JaJyxAEc6PfawBVySeg3qzGOs228fhRccilcRxBVXCGQM+ZlchQzNeV7ocoFz+I7aZaZgvKQOfkPyFG9mX95q0xGCzSnEzM6qYxEsIIBIuSS3XMb7AiwGt+kjI1seDnclQAOK4VHwiVGnkdQVSERoviZvCVvMLKzG7lRbyruSNtLyLyGdYZm/bbLXhf0C6RnYFPqxmkJjPmsQZWXM9huqgWCDXuNetwa6yO7bynC317Bv7TlyKCcOQzKaix8EDeRo1kJIZv30rEAX0UWQ/AjUVcZUYRhpoyeZSnMubvctByvicQ6uZ1YKGtGXTIzLrqwvvsL2F7bVowmQt/UAB5JDw0Hqq8pyiihCKEIoQihCKEIoQocXikiUvI6oo3ZiAB8TQhZjjnPMUGTLYqx9tyVFrXFgAXN+jZcvrSTMNG59nuylh4pbHcfjx2BnCMmdVDMFfMpXTzI1gHXcXGxBBsadDIHEH+0qUWaVQYzENiYMOI1Zii2fSwBAUA3bQnQ7HqayxAIJ5MZsCct/pp3plTI1zQMViqnE8SXCyoJMsZYEZ1FywA1Bsb37adetNbDFUttI6zR5diKOSqYbQjGf42uoouLpipicOXQ4VWmeabZALAAIjBWZtQAToL05sVHHCWxt+YWJzViX4/p8FTYW/aLHXjYmx77qzxEuMkhjkxEjjxMqwRwiIM8jE9HQ2QRgMTmOlz01TTMbDnHfv3XUiXNOq+8sctsuPdcVLHL4EMTlVSyeJM0gHtE5rCM79W0FWJZnOamTTvqHgvtkLC2S0ruIo/Hlw+Vj+zXDxBHzMXOUiwF3ItqTYC97WJpOZNgUsgDNYrmX7PpZFedDDFiCLphkBIsgvlRmNy+pvZQuo06nrsL8jdWKaqkprlgFzY8xbgfvcclz1W08RRYDRi29ge3Qg3qk4WOB2q9nE9rmirh00cTmbceRB8BfJWfBuWsRilkeGEyxqxW7OqjNYE5QbeXUa9704ROsNxWTLtWkY97AHPaeYtfUkaC3O2quuWMLj8FiomlBw3iHw2kbK0QUnUMysVDn8OYg32G95DFDcsFx5qhW1kNbCHTXEoyFhlbn77lteP8UcYdzhJAsERVZJUGZyzH8BJCnuxOpzAiqccLnB0rxcjis6CEzSthYQCVll4xEwySYmZkPtBoic1xY3Al0IIDBlIYN1tpSA+RuYA8fx3Z5WWo7YNdpg8x91YQSvjWWGDFy5ssZklGHCm0be0xLkBzfoNTbTQ1BrGYukewZXt1uPdoqdVR1NKAJRa/MHRfObMfhlL4TK+TLZ5VAaVm2Pmc9utjTQ94s4W7N3kn0WyJ6xheywGlzvXmDnKCNbok5kCIis3g6KgsAPKQBqel9aRhlJzw27D91eH+NVR/c3xP2Vdj+a/EbMPvIa97idF+VoDYDTTamNbnd1jb/if/rz1Tm/41PaxkA7EljeYnkFvMoAIW0lsoO58qjz/AMQsd+9Swi+fp7y5J4/xk/8Al8vyr3k3iQlYpMqjDwxnLEGYKSSAM5ZzmsAx1q1C+MEveLnuWbtLYfw+BsTib3v3W4LWcP44qMPAGEVL+whQG3vB3pvxr8W6yqnZLWszDr9mXhb6q2Xmw5wv3dm7lGVgB3J2tThXC9sJVf8A1Rw4i8DtuPoouKc2lNUVABuWN/0OlLkriD1QmU+ycfzE9w+6e4LzVBOgJkRW2ILdfQ9qsQ1cbxmbHgqtVs2eBxGEkcbK68dbA5lsdjcWNWbqhYqSuriKEIoQihCU4rw5MRE0UgOVrbGxBBuCDuCCAQa4RcWKF5wHCooVyxoAL3N7sSdrszXLH1JvQAALBCy3OvCzGBLCMqsSjhbAXew17K9gGPRgjdDdUgwHpG9/Z+F2wcMJXI+MY7GxgRP4sKMSUVVsCAdRnNttQVBBBqvVEF/SYRbitjZezaWdgxEulH7bZZcb6jsIKruDcO8fExxMBECS0jqTcRKM0hzW7C2uxINJiGLO9xz8lt7SlNJEGMYI36DDw32yHgdMiuq4zhWFZcOI18LC4uAwNl8hAYiSIm+xJDLc9WHU1ZBNrcF5Q634qwmmhfHtFMY1SHDKI1ZgA3jFlkI1t5VjRfTMe9Rzw5LuV1ko+LyYzFzPFhXEZXDNIJMysvgyO0LAKGJLkkZACbL0qRFsiuXF7hX83E5i4x0ggOHwyzLaOc2MlwrN5kALAKUA9TY61yw+ULt96cTFnHvEYmaFIiryq4KTA3BCFSAVRsmrbMPdUSC0qQcCsfwfl3C4rGYrECaElsQTDAXuDZhnkZb+cNlcrbQ737MOVrjNcbI4twB3V4XyK2EnCxiY8fhwfDz4mzG17qUiJFvVdKWTohqZn4th1w8jQxiW0rRrEq/vJydh0Pm1LdLEnY0AEnNdOQVFNynFHEcMjlcbJHJO0iAhZCCAyso0yXYBV6AabVIuJB4aLsTuika8agg+C5mDWSRbJfV2uDmhw0K13LPM0OEwzoFfxXN2YW9wy6bAa69Sa49uIi3BeK2nRV1RVElhIvYW0tu/Ky08xdizbk393oL9BtQABkF66kp208LYm7lGB0711Oe9rBicbDmn+G8DxExbJHdVVWLEqAA23W+tr/XaiRzGAYjYm48FhH/IKVj3DFiGVrDxUfE+Gy4d/DmQo2/Q3HcEaGoMe14xNNwtWkroatuKI3tryTXBsVh40fx4XkuwsQ5C2A6gHU3JpoLdN6pVUc8kxMTgAMtO9aZ8BgxCHlgeFW2BkIa3uoIaM7LOE9WZCxjw4jlkmWZJYhHhMUkQH4co/lrf1ruRyukgPifjnjLjxuqqd8dhbeZ9dioEin5C9Q/UZorrRRVI0HfkU68o8PPj1hRj7IQFZPiVOhqZ5qs1pD8NKXEc8x5r7DjFkiy4QoXA0SUsG+p8x91RtcWCHROjkxzg24i1vwrrlPnMxAQYmMqy9Oo72B9oe7b1q3BVmMYX5hZ20NjiUmaBwIPvuXQcHi0lUOjBlPUfz9a1GPa8Xacl5iSN0bsLxYqepKCKEIoQihC5rztzFPAjDFQy+FK0kYSMQhCo0AZmDsSyG9wF6jpVuio5KuTo4yAbXzS5ZGxtu5YTG85CRHiOGLRscxE2IZrnTUZFQqdNTfWtKm/x9j3vp+kF2WuLX1z4qDquSFrJgCL3sdNFTwcVCMWjwOGHlKsxbEt5W/Cb4jUHqP61GXZFNT1UdM+T576Dw8c1YbNVVUElVYkMtck8ftvTk/M08nlWPDLsFC4dCFHSwbMbD31d2hsejoaR8xuSBlmBmdNAFXoHz11S2Fm89uW9eU5rxSiwaNLb5YIhr1PsVcptjUM9O2UA5gHVVaieeGZ0TtQSF0bk3h2JlibFSYkf+qwwVUSFUy+1lc5dCwDHbe9eFqnM6VwZoCbdl8lsQtOG54Lzoy4fB4ONJUikBZ5TkjdotSEspzlXKscoygi170lowjNTe8uJPel+D8G+8x4SbERzTyzxt95kbEOiplP7to1IUguxAS1rBr+vXOtcBcaL6pziKOGmXEQK+HYiLC4cKgkd7Ajw2QjIgCs12II8xJAArgK6VBh5sbgZc0yRywyqimQSECJlLBBKzXJGQhfEygHKL21v3quGS5ctOaemgxImjk8LD/skcx4VZbEliA0oYqFzWOUAi3mOutcFtEWN1JIz4sRT4dAsbmIu4IErorXMRvbIFa+bUmwYAXNc0yK7rmFybH4qOWaZ4TeMyyZT3GY6j07elqoVDMLyvouw5+mo2Hhl4fhLu4AJOgFJAJNgtR72saXONgFJwlUlkRGlRFdrZ2IAA111Ppb4ipStcxpdY5BY021xHFdgxuJNgPqulcD5VRokMJALRMskp8xzMqghDsFBdz5Rui3NZtRV9E8tfxFh37/DfuOi8XWV09Wbyu7tw9+ytJh+FRQK8rC7ayN4YYA2VQAEBN7CNQBrrtvVB1RLKQxummffv781UssN9p3E45DEgZGeMuSy7BGClQexOh+FaNBCWNJzztrxF7r0/wDjcUglfLowCx7dfJR8M4TDhVSSdwZGAZUkIUKTqSR8RWg8BpvbNWviZqoFsYyzuRz3L5jcBHiXzNj4i3RSLgfI0YQRmU2OeSnbhbCbJXE8szf+2IpR3R7EX62Iv8r0sRG9wU9m0Yj84Le0JvGcR+4xiMM0sx/E18q+i/3emaaKvHD8Y/GRZvAb+1LLxiORQMRhUkH50JzfreliVuhCeaORhvDIRyOiJODK6GTCOZVXdD7ae470GO+bUNrHMdgqBYnfuKZ4RxI4hSmIiLBD5JT5WUjoe/8Ad6kXZdZJngELsUDrX1GoP2Wr5Nx5jnEZPlk6fxdD79x8KfQTFr8J0Kx9rU4kh6QDNvoug1tryyKEIoQihCzvP/CvvOBmQC7Kude+ZddPhcfGrdBUfD1DJNwOfZvS5WY2Fq/P8sV4lbqMxO1sptax+ZPw31qzR7VZHth779V7i08ODT74rfq9kzybIaHNH6bQ5ttTfNwPl4L3hMNmiIP49bjsb9LXv7FjcWsd76ZG1q7p6x8oOYNmngBp91sbH2XIyijjJGBzSXC2ZLvsLKPhcZzksNE0IuRmPUXGoGxuO9am3dtMq4oWNzFsThz3D1WVsDYU8MszicLm9VptftI7reKgx8BzFTtlzFu4A1v0FyPrS6XbZj2WacfPiwj/ANTn+FPaOw+k2p0rs2YcZ5luXnkr9+fZzDh8NHlggjWKOd43DSeH5VazW8mmc6a+vfGDml2hz0uFVfs+VsbiCDhAJsb2vx0z1yF7LrPB8CYsTMEMfgBIY40Q6xmMEFMuy6MD3OlRJuM1TaAqD/rLB4PE4iFpLoWEieEpezt+8jOQWDZhn1/M1dOYuVOKN7jZjSbncN6Tj+0TBHFvLI0oRI1jiJhewJLGZjpe+kY22U96LC1gVN1PM3rOYQNNN41V5wvi2DxmJLJiopQ0YVYbFS24YsGsX0IAFtNe9cIISyCNRZKCeBMKuIxczNHhHlWPM2USGJ7RsQRmkcZQBrYnW3WpWN7BQuAM1j253WPC5HK+YvK0cL587yuz5HdRlSFSwzWYs22mt5kAFSZHI5twMuO7+lmuUeB4icNkTMCb5vKqlrm4XYH4Umamkm67Qt7Zu26TZxMEr76aC9jpbJeObeE4iGNhJE6BWXOSNADtrtqe1Ip4nMkIcFp7Zr4J6ZhhdfEfIa9mdtUhynx5cJIXfDpOMpXI5sL9/fVotF7rEbK7oiwEgro32e8042QGOKGOWKMFioOVlUm4VSTaw1AFvjWJVbLZM8ubcFWJqWB46WV+Ek25XWn4XxRJ7mRmjDqFBTQpY7DsQa24dl0hiGFt99yc7++5eNqJqilq3RVG47tDw52I36rAYnlh48SMOqGRWJyE6eIg63bfTQ1SkieyWzl9KptoUj9mh0JDRYAgZ2J8eZz1T2M4Dj5ZDJLh8xP8aWA7DzWApD4nuU4a2hhYGMfYDkfsozy3imZUaBUDG2ZmUgeuhpYgLTqmnaNMGlwde3Iqw4064OIQYZWZjq8uUnX+E7U1zRuVSlBqnmWY2G4X9VDw/jcjgJND95Q6ewc36VBrnaEJk1JG04434D2prG8sQ3UwSPGD7UZF7fOuvawpUO0JrESAHmjh/BvAlEqTPmG4sLH0I7VEHDoiaq6dmB7RZPztck2Aub2FLeb5pLBYAKOBrSKRuCv60RmzgealI0OjcDwPouuV6deFRQhFCEUIRQhfn7mHhgw+Jmgt5VY5QfyNqB7rG3wrKnbhkPivo+x5hUUTcWdhhPdl6JBVsLDYUlagAAsF9oXUtxCNmjZUGZ3sigdWY5QPiTTIs3hUdpPwUsh5FZ3H8JxKZlkgxK3uDeO+++oGvTrV0REbgvFurGPaWuc7O+tjrrna6v8AivPc/hFYkeCWUL95lytmlKDKCn5Lr7RsDe2tTEe+yoXZisXZDkc/sqHDPm86ZSuwCgq1+ptm39//AJpPFuq69+eY9F6uncXjpoQ0t0AaC11+NsWvadM+1dpSoVU88l7k5GbKeo1ub67W+VObGXkkjL1WdNWtp2saHAyXuSQTh1uMze/EWCfh4djpCMmGmJJFiImUqe6kkZT61NkGHMevqkVG0zMHMcbg/wDDTmM8jxV3g+Q+KTBRI3hqgAXx5Few19hVzWPvtTcAd8yoNeY84RY8TY+GWSnxPJbLOsTSK8VwszwHVSQSEkUklc1jZvft1jFT/qC+Y9Fou2g2ZhZbASMyM8XI37zf7rf8OiERHg5UVfZUaAdgK1MNhZeUk2XP0he0jW6lxMruGGJXxkIsQ+oPp6CuFotZVD8ZTkvcCPT7JLhXKHDHjk8aBVFr3UsD/psdx269b0l8LdAFZp9pSklz3W5Ki5f5ImQt91xjI7ZgBltdegax3tVd9Hvutan/AMhxHAY7jx9VeYbgsmFjVJLF19sg3GYm+l9xrVqnYGRhoWft4vqJzVAZG320/tabl2YzEI7Dyi66DTcaG19jUZ42uGaqbPqZGusD3JySQA2O4rGeMJLSvVR9docNCkMUqva/T1I/vb6UpwB1VuMuZoo2kAFulcJCmGk5pZ5KWSnBqWeSllyaGpaSSlkpzWpd5Kgc00BX3LHBTJIGceVTe2o936frV+jpi92I6BZW0q0RswN1K6BW0vMKPETqilnYKo3LEAfM0aIWTx3ORc2wqgr1llVgCf4U0Yj1Nh2vWRWbYhg6rOseWnirUVK5+ZyVfieZcacqqYQD7ThDmH+VS5Hz+RqgP8gJYbss7dwTvghfVU+NRyC7viJ3A0HjMub0AVkQfIVQ/wBvVSPsX4R2aeRKd8NG0aXVVieXxJ+0DSI7AXWSQybbAkkkfA2qX+2kxWkIcBvAt9vRaFDUvpP+n8pzIPvIrP4mJo2ySDK30Pqp6itWKRkrcTDcL1VLXw1A6pseBXmpq4muDxZ8Vh1//arf7Lv+qin0w66xtvPtSEcSB9V1a9aK8Ss7zLzZhsLdX/aS/wCGgDH/AFHZfjrUHPDdVJrC7Rcy43xf7zMJfAjhIUrZNSwvpm6XHSw6nfSqU0oeLLVoBLSvL2m1xZSYDmPEwRiOGRY1XtFGST1LEqSSepOtcFQ4JbqRhuTe5zvdPR8+48bvG/8AmjH/AMbUwVJSjSe7/hS8T57nmw0kJiVHcW8RHK2F9dNSDbsaYKlts0s0bieS8cA4zHheG4hQ9sVLKSqBSxJsMp21FlJJ9e5psUlwMJzS5Y3MkJw2BOSS4d9obA2xEXxTT5qf61bbVH9wU7rWcK5qw82kcwB/K/lPyOh+FWGyxu3rjmtcLEK68YEWKix6rpU8KpTbOgkYWhoHMBT8OcRuGV7EHqP7FRc0qg3Y7mOu1/kpMbiJncs9nB7WtbtaogACwVaaCtaSCMQ5ZjwWB515tMM4hwpMZUDxGIuQx1st9LAW1t1qpPO5vVatPZ2y4ZQ2SVtuWfv0C1vBUxD4P73JiBKLXZSqggDsVA+tZUjXyN6QnNeqw08MwpWNI4G/FSHFttY/I1Q6Qqx0LV8OJO1j8q5jK70YXgyseh+Vcu47l3C0L6uHkY2Cmuhj3aBBkiaLkp/BcvSyaW/p8asMoZHaqnLtOFmhutDw/lJF/eG/uq9FQMb82ay59rSP+TJaKGFUFlAA9KvAAZBZJcXG5XqSQKCzEAAXJJsAPWuri5jx/jAmkaZyzQxtkhVVJ6hTJYe0WYaN0UaWua8vtWrfPL8NEchrnr/XqtGniDG43DNRTiTOmUqEF899SdNAO2ut6wGGLA7FfFlbhzurhxXFtExSlJL4MyWPiBb30y3sR312p0wiuOjva2/iotxb19nlcMgVMykkMcwGX1sdx7q4xjCxxc6xGgtqgkgiwUfE/CyXmCso6Mub5CxJPuqVP02P9IkHwUZpI42F8hsAsZPgymZwixx3JEeY3UdBqSCx3yg27Xr0kUoIDHEl3G39Zcyq2yP82phN8M5ri0uyIz15a2v/AEvHCcNicRiI1wDqJ4y7Xa1vKtmXVSLnMN/nWnTxua7Mai/cvQ7fqopIWgG9nkG3EA/dW/GOZ+J4VTDisOkUjhgkq26G2ZQCwO/1vanSvLAvPQMbKcneX5WFVNzuSbknUk9yaz3OLtVqMjawWCkAFjc20uNL3Paohclc4AYQvUWFzi+dBrazOVPy7VK5G7ySXyNBLbHzVivCYApzYtQ3YXt/U0vpHH9qrmeS+TfVIYiFVsFlEm+ykAdtTvUr33WVuF8jj1hYKThs4jljc7KwNNgfgkDuabI27SFssZhcDizZhG7dxdG+ehrdDoZfdlnlh3hZ7in2dDfDy/6ZP/sP6VB9L/EripynEcCf/cCjtaRCB8wB8jSv1Y1xW3DPtE2E8X+qP+h/rTW1X8gu3Wr4TzVh5f3cwDflbyn66H4Xp7ZmO3oRxTlzC4hzJLGc53ZGK399tL+tRfTscbqQJGic4bwXDxp4YabId0ZzlPvAtek/Ax3vbzVkV04AAIy32F/FbrgeGhnBJUFlsNNiDtf1/wCKVNTR4rkarNlnmjyDslajgsN75PqaV0EfBINXMf3L3HwqEahB9T+pqXRM4KJqJTq4pmOBV9lQPcKmAAlFxOpUgrq4ihCKELBc247xsT4QN4YVGYC1mlY7HvkVRp3frbTz+3at0bGxMNidez8/RXaOIOJcRoq+vJrSXxgSDbQ237V0WvmhJwzrGirJMrMAAWYqCx72FPdG6V5MbLDgEsvbG27z3lK4zjmW/hxs4VSxJ8o06LcXLfCw6mrEVA53zutfv/pZNRt+jie1jXYiTbLd2nRR4mXGDR4jBf8AKni3/wArKWW/vHwq0KCFunW77eWRSa7aG0I8oYb8738slPguBx/vcXiGRvytIqsF2GYnVL75Vt661baLNwsZ4DLy17TdRjoHVDA6vdidwvYDuGp5m/JI838qIUEuEkGZfaDSGTf8QuSQQens9bC1WqWezsEgyPK32V+nhZRuD6YBp5AflQ/Yhhg2PeQE2SA3HqzAX230Pyr3W24oG9C6HQtt3C1vUrLppZXBzZP5X7zqth9qXBFmkikdWYCN1VQ1gXHmyk9Mwv8A7TXl6sGwO5X4Znxghp1XHcNg5JHyKl31uu1rb6E9KpEBbRnaxgcTcLzi8LJEwWRGQkXF7ajuLGuYcrrsdSyR2Ft/BQk1yyfcaqefByIoZ43VTazFSAb7V3CUltTE42BS5a1ACaXC11dTcqYrwmcKM1rhQ3mta99QBp23qTcOMC6ofHNdlYrMJxZ1NpU191j8qumOyk2Xir7hfM7LYJL/AKX1/X+RqbZpWaFS6jlp8JzUp0kQj1XUfLerTK1p+YKJiO5esTwTBYvzZULfmjOVviBv8RTsMUuYSy2yzfE/s7cawShh+V9D8CNPnalOpT+0riqPvHEMFoTKi/xAOv1uKVeWNcVtgPtFcaTRBvVDb6G4pras/uC6uq/ZNzPFizMsasCoVjmt3I6f3pUXzCQ2ASKpnUD777Lo1RVBFCEUIRQhFCEUIXEuY+MiacNhwYDK91CKxeUjS7DVLkW0I06msasDZnHFFcDecvYWf8fWmUsp4zYbzkCe/d5qXH/eYgGlLRo2gY+GbN2bLfLp+lZLaOEjIXPIlNqKzbFPGHOa13YCVFgOATzDNiHbwwSfElJW47JGCot/EQPjVgCNnyNtyGZ7yb+C7HDtCrOOaQxttoLX/C9YjBYKMi+NQBbG0SKz6e4N9BemNjlP7Ce05fRA2JTYy6R7nDgSfpml8VxPBWtHBPMdbtLI8at/mGa5B7ZQLU5lPIMyQOwA2VpuzqJlsMQySXEOP4mX95MVX8sf7NfjY5j8TT2QRt0HjmrpcTqquBA1/DTMfQAX+LWHxvTjcaqFwncEcLh38XEyxOwU5YYgJNTcXZgLHTQbAa76Wi4vIwt8SpNFzdVHAObZ8HJNNF4SSTixzAnJ5i2igAHU2+FalRXMfHHFG02YLZ7+JSWUxBLnHUrzxjmjHYsHxMRMy3B3EaA9CAoAGveqDpXHIp/RMtkErwDi5w0wexcMCGsSzWP4hvqPqKW5heM8vJD/AJQAtnx7hyYkowdkYAAHLcEG5HXt191Vm3AsUQVBivbenuH8MwkFiAma1s7nU/7tLk9vSoGQnIFDmTSHrAlWeNkSRHja9mUgkDa+lx3pQlYDfEPFHw0wzwHwVNguBYeKxEfiMPxSXIv+ax0HWnh99D4Lkskrsn3V1BFLJchSwAJOXpbXU7AfGmRROJDmjRJDrFZ1sZg8WAJkW9tM4sRf8rD+tbwnhlyPmtN0ZCpeK/Z4p82Hky9lfUfBhqPrXHUoPylQsVmMZw3F4X20YKOo8y/MbVUfC5uoUhIQjDccF/MCD3X+70nCRmE0Sg6rTcN5okG0gkHZt/nv86cyqkZrmu4GnRaDC8yxPo4Ke8XH0/mKtsrI3fNklmMr5iOXsFiBfw0udc0Zyn/+f5imdHE/MKBC2P2VctQ4UztEXJbKDmIPci1h/elIkiaw5KpVONg3dmfRdCqCpooQihCKEIoQihCw/P8Al8bCAJmdRNIAoGawMV9ToqnqT2qlXH9OydB811g8dza6s7xSCVmGXPmtCuvsxKfatb94++4FjVJlI0gBwsPPv+wTzIdVR/eZZrNI0szE7nM+voB5VHothVkMa3JoAUMV9UxiuHSRJnkCwpcAZzqxPRVUEk++1cDgTxUrFUuMxZ18OWMAbl9D8FXN9Tf0qQc0agldwOO8KrjxUhbK5DbkFlIufQaE2/sVJzsrtQxgv1l4DF38yFyvdV0+AJF9NzUTkNfMpjRyXoAEgAovcsM5+QF71G1tfsukg6KVygBOQ5hrcg6763GqgdgATpQL3yPv322QeY9++9T4NCCrO0YQ73ZQT2tlAOa/r86i/O4AN+9dbbInTuWi4dwPMGc5QjAFCpJZraqSx2Hu71nVFaIyGDXfwHcr1PRmTrHIeZU+G4nJHljeMIGNo1Q9eouWy29bj3UmRnTZteTbW/v79q0I4o4v2gL5juHGWW8qBAFKs9wxOm2hy221veuxO6Jtmm6k54dmAmsIHLBBJGQNm62A08oa97Da9KfHHqQV3pC1uarYnMczvI0gAf21zZGv0YfhXbykU84iwNi/I7OfNcLWv+cfVbbhv2gIn/p5WJVz4dwpuCwsNdj/AHrVqkrKhg/WF28d/wCfVZtVsyN2cWR4bliuK8r4nDqGeMtH0kTzKR37i/rWiG3aHDMJQnY42OR4FI4PiUsfsOQOx1HyP8qmyZ7PlKYWg6q/wfNKnSVLeq6j4jerrK0HJ4SjEdy84vlvBYoZkCqfzReX5rt9Kb0cUgu1LLbLK8T5CxEZzQsJV9Dlb5HQ/A0h9K4aZrguFSHGTQtlkBv2cWNVXR21TBKU5heOL1zIe4/41qNiNFMSA6rsP2K8QMxnJkLgBbXJNrk9/cabG5zicRVOubYNI338rfddTpyzkUIRQhFCEUIRQhZ3mvlZMWUe9pYgwW5bKwbdJACLrcD+hqEjMYspNdhN1mTyxIxzNw+IydWvERfuGPmPxWqXwsoyDsu9O6Vutk7FwLHEaR4ePbeVm+ixjagUPFyOn4Bcs+06V0xQiklVnjQDLGzAKXuTuRc2C3PuqRhEeQ7dEyN2LPuWe8LQDbuOh9NOnu7Dek4lZtkEzAuHuS6lW2sM1jvqMut9db1E9JbL6LoDBrklXmBsEw9rkC1z5ixFs2ozW9bga1PTMu9/RQNv4piLhExNjGoI2vkVR7so1PwpDquK17+t/NSEZ3hH3Z7stkBW1yZBlub6AgEk6bW7V3pW2BzN+Wa6Sc7+qteEcm4rEs4SNUyWDEnL7QuNWW97D8vam52H19/VJMueWvJarmPghZgMzoEzABTYHp0ttbSvOx1Bic64Bud69HDhfG3CVn5XEUgbOku0bCQZggOhfrYjqbVdju9pbhtvyyvyXXgFOTIJsiRSK7IuWyar1PlPT49ahYsuXCy404bkrxhsApkKNIoYX0BtqCNLsLf+KC42uAuuksL2UONxBxKgxmQr4hZ1YjJ5dgAD5uljboDTBaE9bW3f+FFrDwTPB8Tnky+Ay2F8xUWFul7Ag+6qtTHhbcPvyunNcCdF2LlKMjDgN3Nr9v8AzXoNkhwpRi5ry20nNdUEhV/HeQMJiLkJ4L/mjsPmuxq+6NpVeOpkZoclzvjn2b4uC5jAnTuntW9VP8qQ6IjRX46xjsnZLIEMjEeZGG+6kfzqAJByVoEOF1bYLmSVNHtIPXQ/Pr8atR1j2/NmoGMblbjiOFxIyyKp/hlUfQ/0NW2zxSZHzSywhVuO5Bwz6xlovccw+v8AWh1Mw6KFlv8A7HOWvucU95BIZGTZctgob1P5jVcxdG5Vap5Ia3hfz/pdEoVNFCEUIRQhFCEUIRQhFCEUIXAOPcFngxMgmQkvK7h18977FgRcqQbBu4YadcirgkLi4Z+XgfUK7FNGGgFVE/ASSuWORVP4o4HttsbXWx72+VJa6doNxc8yn4o8sJy7Eli+HSRsBIyJmvl8QSIW2uQpXU6jQHtTcRt8h8vujpGj9w81b8u8EZnYrlZxoGKsFS2jAAAszE9l6dKXJG+awPVb5lR6ZrTxPkrHifK+HhySNIyv4gEuWNQoBvoVzkl+uVTmA1NtKe1ga2ziSOZSC8uPVyT/AA3FjM8XDMNITZQ84hFze9gjMSR1/eNpYWHWpYZHNBjF/K3vkuDCD+off0V/wv7M5Gu8+JlgJBBTDyMCwPWZ93b09TqafT0pYD0hxE+A7FCSYOIwiwCaw/Dv2dlXOsehUe0o/CfUH9a80+nfLjc3Mgm438jz9VvRzNjwjS4FjuPHsVDHyxAGzRAA66EmwJ3sNhtSXVMrhhJVxsmHUJDi/LcrMjRKgIvmJZlJFtACo29/pTKeoDAQ+/Lf6qTpWnRSYTlwpGodEuBqQBa/XU6moS1DnPJaTZSa9lrJWHgsSSeJ4jEXJC3GXXptcj02FdfVSOZgI9+96mG71J/1II5MvgEC6jMzDqbZgNradTepNpA5mIOz95KD7k2Oi1nDedPBQqVBXUi5+J99XaTaL4WiPDcdqz6jZTZXYg63crDgn2l4bEPkMc0TEXBdRa3vBJHuIrZ+OjaLvy9+9yzH7LmHy5+q2WHnV1DKQQeoq2x7XjE03Cz3NLTZwsVX8Z5ew2KFpoVY9GtZh7mGtBaDquskez5Suecd+ylx5sLKGH5JND8GAsfjSnQ8Fejrv5jwWA4nwqbDtlmiZD/END7jsaSWkaq6yRj/AJSosNjZI/Ydl9AdPltUmyPb8pUi0HVde+yTiMk0M2cg5WW2gG4N/wBBVhkrpM3LMrWgOFlvamqSKEIoQihCKEIoQihCKEIoQsvzpyy+K8KWB/DxEObISSt1axK3FyNVHQjcEEGkzxGRtgbFTjcGnMXWSj4ZxGJsz4UTE6knwySfXI6g/FapiCcDOx7z9QU4uhJvn4XRJw/ic5NsKkRAsHCxxsB2V8zOPgKOgqDpYea7ihGtz3WVjwrkXF3DYjHzRqFI8OGVjod8zv1HcC/rViGmwjrm57LJUkgceqLd6lnh4XhmVWRcTMgsoch8g0uFU+VP9I11vSZq6CAZZ9mfmrUGz55eQ5+7pbjH2htDHeDDJYd2sFHewGvXQVWi2qZX4Q23mrw2MALud4BLYD7SpXU5liVlJBF+2x72NLl2lOw5NuDyTG7IiOriq7F875JM4jdjqxaMjS59nU2N/wAtUh0skpmacB9+Ss/CtbH0fzD35rTYfjUM4BlhDMR7S2Vvj6/Gumvhk/7iME8QkGjmi/6T7DgcwpjHhSDYzKbbHr6X1rhGzyCQXA8FHFVg5hpWA5i4rExaGQuL22uNCRbUb39Kq00MuUrbLV6oGEqr4bEMz5CfBQlWCsqMZD29PcAKuPzALx1j35e+1LJscLSmS0cLyAL4rMLMZfMLb2Fxe3TtUMTnAbrcMkYS8AlHDxCzZPAQkiy5wGA67aWFu2tBc8Z4kPaQL30SsMpiZI4pPFzZmIIPlA65ifNvUpGNkaXvFrZewptLgbWWj5Z4ni4Jg5eMx2OZBfXt07dahHVsputFfv0I+/BJqKQVDbO8fe5diws4dFYaBhevUxvD2hw0K8k9pa4tO5S1NRUWJwySKVkRXU7hgCPrQug20WP4t9meDluY80B/gN1/2n+VKMTSrLKuRuuaf5H5XOASRTIJM7AggW0F/XfWpMZhUJ5+lINrLTVNIRQhFCEUIRQhFCEUIRQhFCEUIRQhFCFg/tC5haIMoD5VHmCalr2+lYO0qh75RTxm3E/Rbmy6VmHpni/BcpxUkT+eMFJHktmewUN+Ym9gLHcVXjZI3qPN2gbuC2XEAEqxxGEjyAyedkIGkjMGNtWNxZfTTvS2vN+rkOyygMRP3XjGY/xTeSNGIFhft2rjRhyBU2x4dFNj40JWZs0RCMQIoxe3Y7Kb9L7UNLjdmt+JS23Gm7mocM+IkjUrIqEg6jX3HYjvpS3tgY8gtJTxiIW85ehaRCJJfPGoJNtG79bio01Oyox2dhtnxyWfWSGAts298u9VPF8GQpdU8TQkAWv7rmqkfzWvYFXWygix1WXhw8jSeL4ABAylXuAb97C5Ye63rWgZI2NwF1/fvnyQWl2YyUk+OUMwxEZL2BQJbXXKBcsptqBqP0qTGYwCw5c1AgtyC+xvKsbgRBWYCxR7EGx3FvNv7N6jjiLhc+Sk6Nx93SuFc4s+2/iomj5QFX3AbH03qcx6AZgYSdN/5XY2jctNwLg0iZjJIzgkWBG1r6C9yb+prPnkEtsLbfVDpMO+5XW+FgeDHlNxlFq9nTYeibh0sF4+bF0jsWtymqclIoQihCKEIoQihCKEIoQihCKEIoQihCKEIoQihCKELEc24ZWmIB81gf8AivK7Za34jLWwXodlSObFnpdc743DiM7IILoRYNm3vvv7JGvQ1Xp+iaA5zrFa2Iu0UWJ8WGMC0ZRB5rKFJAGl81wx+VNZJHK7K9z73KBjtmV8XE55M2HiVFjI9si5bfoDbpUnAMAxnXghrXEEEqDH4uZXYOJMki6xxMxB1sfMdSf4dBU48Dm9Qi43m3sdqjgwnrC6scJy2WZWR3QXByrpoOnu76VUNYSC0tB5/VNdhbmSuics4NbSx63ZNDsDve3xtVzZMYeJG7y3Lzv52WNtKV12P3ApfCwo4ChhHJawv7D+/swqvFHFOMBOF4y5H7FOfI5nWtibrzH4XjGcIdfbhP8AmTX9NfpUJdnVEerb9manFWRu+V/iqTFcv4d2zPE2YixuGFx2NulKbJNGMIuO5P6QnO48U4mBT8rn0Cmktjc7QE9ykZ3W1HinsJwh2tkgI9X0/XWrcWzqiTRtu3JVpayNvzP8E48awbsJZtgB7Mfc+/tVp0cVENcUnkFXD3z7sLPMrVcNw/hxIn5VAr0VNH0cTWcAFizSdJI53EpmnJSKEIoQihCKEIoQihCKEIoQihCKEIoQihCKEIoQihCy/H0VJ7lc6uvmXr7wehG/zrA2kRDOHObdrhY931WvQkviLQbEG47/AKJRuFFxmgdZV/K2jD+/hVV2zRIMdM7EOG9WRVhhwzDCeI09+Kq8fwMMpWXDMQelsw+lVTS1MJxYSOz8K02qY4ZPB7Uth+DxoLJA6A6myEX9+lKeyZ5u4E9xUxPb9w8U/h+EOfZgb3tp+tMj2fUP0Ye/JLfWMHzSDuViOEiMZsQ4Uf4abn47n4Vebs1kIx1LrDgPfoqZrDIcMDbniU/wDzyu4QIqqEUD8I7e/qffV3ZzumldKBZoAaAqtbdkbWE3JJJK98Y4DnJeIgE7odmPe/Q/CpV2yxMccZsfIqNLXdGML8x5j7qkEs8O4ljH+5f5isq9bS5Z28R78Fo2p594PkVInMUn+Ih96/0NdbtioGpHguHZ0Z/afFD8xSW/eoPcv/NdO2JzpbwQNnR/xPivH3mebRTK4Omgyr8bWqPSVtVkL28AullPBmbDzKtuFcvEENNbQ6Rjb3k9fdWlRbJEZD5Tc8N35VCpr8QLY9OO/wDC0VbSzEUIRQhFCEUIRQhFCEUIRQhFCEUIRQhFCEUIRQhFCEUISvEMAky5XHuI3HupM8DJmYHjJMildE7E1ZjG8EmjOZf2gH4l8rfT+Veem2TPE7FEb+RWzFXwvFn5eYS44pMmheRbfmW/1I1pXxlbFk6/eE34anfmAD2Fev8AqCX/ABR/sFH+2qeI8Ef6+P8Aj5rx/wDkpn0DyseyLb9Bej4qtmybfuH1R0FPHmcI7TdN4LgUshBceGp3JN3t/KnwbIlkOKY28ykS7QiYLMz8gtRgsIsSBEFgPqe59a9DFE2JoYwWAWPJI6Rxc7VT0xQRQhQNhIzvGh96j+lQdEx2bgD3KTXuboUDBR/4af7R/SuNiY03a0DuXTI52RKnpigihCKEIoQihCKEIoQihCKEIoQihCKEIoQv/9k="/>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828800"/>
            <a:ext cx="32766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3388398"/>
      </p:ext>
    </p:extLst>
  </p:cSld>
  <p:clrMapOvr>
    <a:masterClrMapping/>
  </p:clrMapOvr>
  <mc:AlternateContent xmlns:mc="http://schemas.openxmlformats.org/markup-compatibility/2006" xmlns:p14="http://schemas.microsoft.com/office/powerpoint/2010/main">
    <mc:Choice Requires="p14">
      <p:transition spd="slow" p14:dur="2000" advTm="9881"/>
    </mc:Choice>
    <mc:Fallback xmlns="">
      <p:transition spd="slow" advTm="9881"/>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114</TotalTime>
  <Words>265</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FOOD PYRAMID</vt:lpstr>
      <vt:lpstr>Five basic nutrients</vt:lpstr>
      <vt:lpstr>Basic nutrients</vt:lpstr>
      <vt:lpstr>Basic nutrients</vt:lpstr>
      <vt:lpstr>Basic nutrients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PYRAMID</dc:title>
  <dc:creator>adnan</dc:creator>
  <cp:lastModifiedBy>MERCY PETER</cp:lastModifiedBy>
  <cp:revision>10</cp:revision>
  <dcterms:created xsi:type="dcterms:W3CDTF">2014-09-02T14:15:46Z</dcterms:created>
  <dcterms:modified xsi:type="dcterms:W3CDTF">2014-09-07T05:01:39Z</dcterms:modified>
</cp:coreProperties>
</file>