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9" r:id="rId3"/>
    <p:sldId id="259" r:id="rId4"/>
    <p:sldId id="260" r:id="rId5"/>
    <p:sldId id="261" r:id="rId6"/>
    <p:sldId id="262" r:id="rId7"/>
    <p:sldId id="271" r:id="rId8"/>
    <p:sldId id="263" r:id="rId9"/>
    <p:sldId id="268" r:id="rId10"/>
    <p:sldId id="256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60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1982-65C6-AA41-967F-F2FAE4292551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A451-7144-CC49-8664-6EA09A03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8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1982-65C6-AA41-967F-F2FAE4292551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A451-7144-CC49-8664-6EA09A03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5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1982-65C6-AA41-967F-F2FAE4292551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A451-7144-CC49-8664-6EA09A03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1982-65C6-AA41-967F-F2FAE4292551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A451-7144-CC49-8664-6EA09A03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1982-65C6-AA41-967F-F2FAE4292551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A451-7144-CC49-8664-6EA09A03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1982-65C6-AA41-967F-F2FAE4292551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A451-7144-CC49-8664-6EA09A03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6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1982-65C6-AA41-967F-F2FAE4292551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A451-7144-CC49-8664-6EA09A03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1982-65C6-AA41-967F-F2FAE4292551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A451-7144-CC49-8664-6EA09A03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1982-65C6-AA41-967F-F2FAE4292551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A451-7144-CC49-8664-6EA09A03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1982-65C6-AA41-967F-F2FAE4292551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A451-7144-CC49-8664-6EA09A03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5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1982-65C6-AA41-967F-F2FAE4292551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A451-7144-CC49-8664-6EA09A03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1982-65C6-AA41-967F-F2FAE4292551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A451-7144-CC49-8664-6EA09A03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6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peg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271" y="2249954"/>
            <a:ext cx="7772400" cy="1470025"/>
          </a:xfrm>
        </p:spPr>
        <p:txBody>
          <a:bodyPr>
            <a:normAutofit/>
          </a:bodyPr>
          <a:lstStyle/>
          <a:p>
            <a:r>
              <a:rPr lang="en-US" sz="7000" dirty="0" smtClean="0">
                <a:solidFill>
                  <a:srgbClr val="FFFFFF"/>
                </a:solidFill>
              </a:rPr>
              <a:t>DEFORESTATION</a:t>
            </a:r>
            <a:endParaRPr lang="en-US" sz="7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3293" y="2065288"/>
            <a:ext cx="64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FOREST</a:t>
            </a:r>
            <a:endParaRPr lang="en-US" dirty="0"/>
          </a:p>
        </p:txBody>
      </p:sp>
      <p:pic>
        <p:nvPicPr>
          <p:cNvPr id="8" name="Picture 7" descr="forest-ranger2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5565" y="2967335"/>
            <a:ext cx="7032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walk in the rain forest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8002" y="5916706"/>
            <a:ext cx="274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 Keya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Menezes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3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BO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0047"/>
          </a:xfrm>
          <a:prstGeom prst="rect">
            <a:avLst/>
          </a:prstGeom>
        </p:spPr>
      </p:pic>
      <p:pic>
        <p:nvPicPr>
          <p:cNvPr id="5" name="Picture 4" descr="science-090612-006-617x4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6545" cy="6200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271" y="2249954"/>
            <a:ext cx="7772400" cy="1470025"/>
          </a:xfrm>
        </p:spPr>
        <p:txBody>
          <a:bodyPr>
            <a:normAutofit/>
          </a:bodyPr>
          <a:lstStyle/>
          <a:p>
            <a:r>
              <a:rPr lang="en-US" sz="7000" dirty="0" smtClean="0">
                <a:solidFill>
                  <a:srgbClr val="FFFFFF"/>
                </a:solidFill>
              </a:rPr>
              <a:t>DEFORESTATION</a:t>
            </a:r>
            <a:endParaRPr lang="en-US" sz="70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444612"/>
            <a:ext cx="6400800" cy="645435"/>
          </a:xfrm>
          <a:solidFill>
            <a:srgbClr val="C3D69B"/>
          </a:solidFill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</a:rPr>
              <a:t>LET’S DO EVERYTHING WE CAN TO SAVE TREES</a:t>
            </a:r>
            <a:endParaRPr lang="en-US" sz="2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7235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819" y="-67235"/>
            <a:ext cx="6484471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14819" y="224118"/>
            <a:ext cx="6484471" cy="958538"/>
          </a:xfrm>
          <a:prstGeom prst="rect">
            <a:avLst/>
          </a:prstGeom>
          <a:solidFill>
            <a:srgbClr val="C3D69B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See you later…</a:t>
            </a:r>
            <a:endParaRPr lang="en-US" sz="5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4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1143000"/>
          </a:xfrm>
          <a:solidFill>
            <a:srgbClr val="C3D69B"/>
          </a:solidFill>
        </p:spPr>
        <p:txBody>
          <a:bodyPr>
            <a:noAutofit/>
          </a:bodyPr>
          <a:lstStyle/>
          <a:p>
            <a:r>
              <a:rPr lang="en-US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are rainforests</a:t>
            </a:r>
            <a:br>
              <a:rPr lang="en-US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5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600200"/>
            <a:ext cx="819374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F6228"/>
                </a:solidFill>
              </a:rPr>
              <a:t>Rain forests are incredibly beautiful and amazing forests. </a:t>
            </a:r>
          </a:p>
          <a:p>
            <a:pPr marL="0" indent="0">
              <a:buNone/>
            </a:pPr>
            <a:endParaRPr lang="en-US" dirty="0">
              <a:solidFill>
                <a:srgbClr val="4F6228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4F6228"/>
                </a:solidFill>
              </a:rPr>
              <a:t>Here are some stunning views of a few rainforests.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amazon-rainforest_12173087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1" y="457200"/>
            <a:ext cx="9145031" cy="5715645"/>
          </a:xfrm>
          <a:prstGeom prst="rect">
            <a:avLst/>
          </a:prstGeom>
        </p:spPr>
      </p:pic>
      <p:pic>
        <p:nvPicPr>
          <p:cNvPr id="9" name="Picture 8" descr="rain_forest__by_benbyron-d5cih0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10" name="Picture 9" descr="rainfores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520"/>
            <a:ext cx="9144000" cy="6634480"/>
          </a:xfrm>
          <a:prstGeom prst="rect">
            <a:avLst/>
          </a:prstGeom>
        </p:spPr>
      </p:pic>
      <p:pic>
        <p:nvPicPr>
          <p:cNvPr id="11" name="Picture 10" descr="Arthur-River-rainforests-Ted-Mead-1024x67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1" y="561380"/>
            <a:ext cx="9144000" cy="5991820"/>
          </a:xfrm>
          <a:prstGeom prst="rect">
            <a:avLst/>
          </a:prstGeom>
        </p:spPr>
      </p:pic>
      <p:pic>
        <p:nvPicPr>
          <p:cNvPr id="12" name="Picture 11" descr="gb_announce2_l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" y="457200"/>
            <a:ext cx="9137882" cy="596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1143000"/>
          </a:xfrm>
          <a:solidFill>
            <a:srgbClr val="C3D69B"/>
          </a:solidFill>
        </p:spPr>
        <p:txBody>
          <a:bodyPr>
            <a:noAutofit/>
          </a:bodyPr>
          <a:lstStyle/>
          <a:p>
            <a:r>
              <a:rPr lang="en-US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are rainforests</a:t>
            </a:r>
            <a:br>
              <a:rPr lang="en-US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5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882" y="1600200"/>
            <a:ext cx="484691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Rainforests are forests that get a lot of rain.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They are very dense and tall.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soil in a rain forest is very fertile and so trees and plants grow easily.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climate in a rainforest is hot, wet and humid.</a:t>
            </a:r>
            <a:endParaRPr lang="en-US" dirty="0"/>
          </a:p>
        </p:txBody>
      </p:sp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82" y="1541930"/>
            <a:ext cx="3505200" cy="2324100"/>
          </a:xfrm>
          <a:prstGeom prst="rect">
            <a:avLst/>
          </a:prstGeom>
        </p:spPr>
      </p:pic>
      <p:pic>
        <p:nvPicPr>
          <p:cNvPr id="10" name="Picture 9" descr="rainforests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82" y="3955676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5847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2800" dirty="0" smtClean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46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4600"/>
                </a:solidFill>
              </a:rPr>
              <a:t>Rain forests are found in Asia, Central America,</a:t>
            </a:r>
            <a:r>
              <a:rPr lang="en-US" sz="3600" dirty="0">
                <a:solidFill>
                  <a:srgbClr val="004600"/>
                </a:solidFill>
              </a:rPr>
              <a:t> </a:t>
            </a:r>
            <a:r>
              <a:rPr lang="en-US" sz="3600" dirty="0" smtClean="0">
                <a:solidFill>
                  <a:srgbClr val="004600"/>
                </a:solidFill>
              </a:rPr>
              <a:t>Amazon,</a:t>
            </a:r>
            <a:r>
              <a:rPr lang="en-US" sz="3600" dirty="0">
                <a:solidFill>
                  <a:srgbClr val="004600"/>
                </a:solidFill>
              </a:rPr>
              <a:t> </a:t>
            </a:r>
            <a:r>
              <a:rPr lang="en-US" sz="3600" dirty="0" smtClean="0">
                <a:solidFill>
                  <a:srgbClr val="004600"/>
                </a:solidFill>
              </a:rPr>
              <a:t>Australasia and Africa.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4600"/>
                </a:solidFill>
              </a:rPr>
              <a:t>They are located along the Equator</a:t>
            </a:r>
            <a:endParaRPr lang="en-US" sz="3600" dirty="0">
              <a:solidFill>
                <a:srgbClr val="0046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23315"/>
            <a:ext cx="9144000" cy="1143000"/>
          </a:xfrm>
          <a:prstGeom prst="rect">
            <a:avLst/>
          </a:prstGeom>
          <a:solidFill>
            <a:srgbClr val="C3D69B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Where are rainforests found</a:t>
            </a:r>
            <a:b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whe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111" y="1233884"/>
            <a:ext cx="6397065" cy="46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470" y="1840472"/>
            <a:ext cx="4488329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4600"/>
                </a:solidFill>
              </a:rPr>
              <a:t>The Amazon</a:t>
            </a:r>
          </a:p>
          <a:p>
            <a:pPr marL="0" indent="0">
              <a:buNone/>
            </a:pPr>
            <a:r>
              <a:rPr lang="en-US" dirty="0" smtClean="0"/>
              <a:t>is the biggest rainforest in the world. The forest is located in </a:t>
            </a:r>
            <a:r>
              <a:rPr lang="en-US" dirty="0"/>
              <a:t>S</a:t>
            </a:r>
            <a:r>
              <a:rPr lang="en-US" dirty="0" smtClean="0"/>
              <a:t>outh America with most of the forest running through Brazil.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4600"/>
                </a:solidFill>
              </a:rPr>
              <a:t>The Congo</a:t>
            </a:r>
          </a:p>
          <a:p>
            <a:pPr marL="0" indent="0">
              <a:buNone/>
            </a:pPr>
            <a:r>
              <a:rPr lang="en-US" dirty="0" smtClean="0"/>
              <a:t>Is found in Central Africa and is the second largest rainforest in the world. There are many different species of animal and plant life here.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80" y="4008157"/>
            <a:ext cx="3122457" cy="2341843"/>
          </a:xfrm>
          <a:prstGeom prst="rect">
            <a:avLst/>
          </a:prstGeom>
        </p:spPr>
      </p:pic>
      <p:pic>
        <p:nvPicPr>
          <p:cNvPr id="7" name="Picture 6" descr="rain-forest-picture-9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80" y="1417638"/>
            <a:ext cx="3122457" cy="249796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4000" y="274638"/>
            <a:ext cx="8686800" cy="1143000"/>
          </a:xfrm>
          <a:prstGeom prst="rect">
            <a:avLst/>
          </a:prstGeom>
          <a:solidFill>
            <a:srgbClr val="C3D69B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largest rainforests</a:t>
            </a:r>
            <a:br>
              <a:rPr lang="en-US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5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4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15" y="1100907"/>
            <a:ext cx="3203388" cy="1396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4F6228"/>
                </a:solidFill>
              </a:rPr>
              <a:t>Rainforests cover only 6% of the Earth’s surface but they contain more than half of the world’s plant and animal species. </a:t>
            </a:r>
          </a:p>
          <a:p>
            <a:pPr marL="0" indent="0">
              <a:buNone/>
            </a:pPr>
            <a:endParaRPr lang="en-US" sz="1800" dirty="0">
              <a:solidFill>
                <a:srgbClr val="4F6228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86106" y="923358"/>
            <a:ext cx="5526827" cy="4864106"/>
            <a:chOff x="-3251692" y="503237"/>
            <a:chExt cx="7294180" cy="6419535"/>
          </a:xfrm>
        </p:grpSpPr>
        <p:pic>
          <p:nvPicPr>
            <p:cNvPr id="5" name="Picture 4" descr="sloth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000" y="518917"/>
              <a:ext cx="1673412" cy="2321859"/>
            </a:xfrm>
            <a:prstGeom prst="rect">
              <a:avLst/>
            </a:prstGeom>
          </p:spPr>
        </p:pic>
        <p:pic>
          <p:nvPicPr>
            <p:cNvPr id="6" name="Picture 5" descr="images-9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20850" y="4472929"/>
              <a:ext cx="3441700" cy="2362200"/>
            </a:xfrm>
            <a:prstGeom prst="rect">
              <a:avLst/>
            </a:prstGeom>
          </p:spPr>
        </p:pic>
        <p:pic>
          <p:nvPicPr>
            <p:cNvPr id="7" name="Picture 6" descr="images-10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71" y="2840776"/>
              <a:ext cx="3454400" cy="2349500"/>
            </a:xfrm>
            <a:prstGeom prst="rect">
              <a:avLst/>
            </a:prstGeom>
          </p:spPr>
        </p:pic>
        <p:pic>
          <p:nvPicPr>
            <p:cNvPr id="8" name="Picture 7" descr="parrots for book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22892" y="3330574"/>
              <a:ext cx="2156658" cy="1142355"/>
            </a:xfrm>
            <a:prstGeom prst="rect">
              <a:avLst/>
            </a:prstGeom>
          </p:spPr>
        </p:pic>
        <p:pic>
          <p:nvPicPr>
            <p:cNvPr id="9" name="Picture 8" descr="images-8.jpe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557098" y="5792035"/>
              <a:ext cx="1450541" cy="1130737"/>
            </a:xfrm>
            <a:prstGeom prst="rect">
              <a:avLst/>
            </a:prstGeom>
          </p:spPr>
        </p:pic>
        <p:pic>
          <p:nvPicPr>
            <p:cNvPr id="11" name="Picture 10" descr="p00fdrnj_640_360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557098" y="1665287"/>
              <a:ext cx="2960510" cy="1665287"/>
            </a:xfrm>
            <a:prstGeom prst="rect">
              <a:avLst/>
            </a:prstGeom>
          </p:spPr>
        </p:pic>
        <p:pic>
          <p:nvPicPr>
            <p:cNvPr id="12" name="Picture 11" descr="images-4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0850" y="5190276"/>
              <a:ext cx="2321638" cy="1539347"/>
            </a:xfrm>
            <a:prstGeom prst="rect">
              <a:avLst/>
            </a:prstGeom>
          </p:spPr>
        </p:pic>
        <p:pic>
          <p:nvPicPr>
            <p:cNvPr id="13" name="Picture 12" descr="D6C2962E-E0F2-4F1E-96EA67C737FFB4CB.jp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7412" y="761971"/>
              <a:ext cx="2115076" cy="2115076"/>
            </a:xfrm>
            <a:prstGeom prst="rect">
              <a:avLst/>
            </a:prstGeom>
          </p:spPr>
        </p:pic>
        <p:pic>
          <p:nvPicPr>
            <p:cNvPr id="14" name="Picture 13" descr="anacondaq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51692" y="3330574"/>
              <a:ext cx="1828800" cy="2438400"/>
            </a:xfrm>
            <a:prstGeom prst="rect">
              <a:avLst/>
            </a:prstGeom>
          </p:spPr>
        </p:pic>
        <p:pic>
          <p:nvPicPr>
            <p:cNvPr id="15" name="Picture 14" descr="animals-Tarantula-explore-web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96677" y="503237"/>
              <a:ext cx="2050677" cy="1162050"/>
            </a:xfrm>
            <a:prstGeom prst="rect">
              <a:avLst/>
            </a:prstGeom>
          </p:spPr>
        </p:pic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6071"/>
            <a:ext cx="9144000" cy="1143000"/>
          </a:xfrm>
          <a:prstGeom prst="rect">
            <a:avLst/>
          </a:prstGeom>
          <a:solidFill>
            <a:srgbClr val="C3D69B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ANIMAL LIFE</a:t>
            </a:r>
            <a:endParaRPr lang="en-US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38903" y="5463203"/>
            <a:ext cx="3902308" cy="1897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800" dirty="0" smtClean="0">
                <a:solidFill>
                  <a:srgbClr val="4F6228"/>
                </a:solidFill>
              </a:rPr>
              <a:t>There are large numbers of birds, animals, insects, amphibians, reptiles, mammals and others that live here.</a:t>
            </a:r>
          </a:p>
          <a:p>
            <a:pPr marL="0" indent="0">
              <a:buFont typeface="Arial"/>
              <a:buNone/>
            </a:pPr>
            <a:endParaRPr lang="en-US" sz="2000" dirty="0" smtClean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13552" y="3522939"/>
            <a:ext cx="2652876" cy="1409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>
              <a:solidFill>
                <a:srgbClr val="4F6228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4F6228"/>
                </a:solidFill>
              </a:rPr>
              <a:t>Some rainforest monkeys are omnivores, eating both animals and plants.</a:t>
            </a: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13552" y="2052221"/>
            <a:ext cx="2652876" cy="1254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4F6228"/>
                </a:solidFill>
              </a:rPr>
              <a:t>As many as 30 million species of animals live on the tropical rainforests.</a:t>
            </a:r>
          </a:p>
          <a:p>
            <a:pPr marL="0" indent="0">
              <a:buFont typeface="Arial"/>
              <a:buNone/>
            </a:pPr>
            <a:endParaRPr lang="en-US" sz="1800" dirty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150309" y="4928747"/>
            <a:ext cx="2652876" cy="1254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4F6228"/>
                </a:solidFill>
              </a:rPr>
              <a:t>More than 2,000 different species of butterflies are found in the rainforests of South America.</a:t>
            </a:r>
          </a:p>
          <a:p>
            <a:pPr marL="0" indent="0">
              <a:buFont typeface="Arial"/>
              <a:buNone/>
            </a:pPr>
            <a:endParaRPr lang="en-US" sz="1800" dirty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15" y="1100907"/>
            <a:ext cx="3203388" cy="1396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4F6228"/>
                </a:solidFill>
              </a:rPr>
              <a:t>The </a:t>
            </a:r>
            <a:r>
              <a:rPr lang="en-US" sz="1800" dirty="0">
                <a:solidFill>
                  <a:srgbClr val="4F6228"/>
                </a:solidFill>
              </a:rPr>
              <a:t>forests of Central Africa are home to more than 8,000 different species of plants.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104587" y="6071"/>
            <a:ext cx="9144000" cy="1143000"/>
          </a:xfrm>
          <a:prstGeom prst="rect">
            <a:avLst/>
          </a:prstGeom>
          <a:solidFill>
            <a:srgbClr val="C3D69B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plant LIFE</a:t>
            </a:r>
            <a:endParaRPr lang="en-US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38215" y="3457221"/>
            <a:ext cx="2652876" cy="1409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>
              <a:solidFill>
                <a:srgbClr val="4F6228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4F6228"/>
                </a:solidFill>
              </a:rPr>
              <a:t>Canopy </a:t>
            </a:r>
            <a:r>
              <a:rPr lang="en-US" sz="1800" dirty="0" smtClean="0">
                <a:solidFill>
                  <a:srgbClr val="4F6228"/>
                </a:solidFill>
              </a:rPr>
              <a:t>Trees grow up to 20 </a:t>
            </a:r>
            <a:r>
              <a:rPr lang="en-US" sz="1800" dirty="0">
                <a:solidFill>
                  <a:srgbClr val="4F6228"/>
                </a:solidFill>
              </a:rPr>
              <a:t>to 30 </a:t>
            </a:r>
            <a:r>
              <a:rPr lang="en-US" sz="1800" dirty="0" err="1">
                <a:solidFill>
                  <a:srgbClr val="4F6228"/>
                </a:solidFill>
              </a:rPr>
              <a:t>metres</a:t>
            </a:r>
            <a:r>
              <a:rPr lang="en-US" sz="1800" dirty="0">
                <a:solidFill>
                  <a:srgbClr val="4F6228"/>
                </a:solidFill>
              </a:rPr>
              <a:t> </a:t>
            </a:r>
            <a:r>
              <a:rPr lang="en-US" sz="1800" dirty="0" smtClean="0">
                <a:solidFill>
                  <a:srgbClr val="4F6228"/>
                </a:solidFill>
              </a:rPr>
              <a:t>tall</a:t>
            </a: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38215" y="1793938"/>
            <a:ext cx="2652876" cy="1254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4F6228"/>
                </a:solidFill>
              </a:rPr>
              <a:t>A typical 10km square area contains 1,500 kinds of flowering plants and 750 tree species. </a:t>
            </a: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38214" y="4617945"/>
            <a:ext cx="4354180" cy="1254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4F6228"/>
                </a:solidFill>
              </a:rPr>
              <a:t>Small plants </a:t>
            </a:r>
            <a:r>
              <a:rPr lang="en-US" sz="1800" dirty="0" smtClean="0">
                <a:solidFill>
                  <a:srgbClr val="4F6228"/>
                </a:solidFill>
              </a:rPr>
              <a:t>that </a:t>
            </a:r>
            <a:r>
              <a:rPr lang="en-US" sz="1800" dirty="0">
                <a:solidFill>
                  <a:srgbClr val="4F6228"/>
                </a:solidFill>
              </a:rPr>
              <a:t>need more sunlight attach themselves to the trunks and branches of the canopy trees. They never touch the ground, but their aerial roots absorb water from the moist air. </a:t>
            </a: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4F6228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218939" y="1359830"/>
            <a:ext cx="5820474" cy="4818112"/>
            <a:chOff x="2292640" y="1359830"/>
            <a:chExt cx="5820474" cy="4818112"/>
          </a:xfrm>
        </p:grpSpPr>
        <p:pic>
          <p:nvPicPr>
            <p:cNvPr id="25" name="Picture 24" descr="coffe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095" y="2477958"/>
              <a:ext cx="2969011" cy="2312701"/>
            </a:xfrm>
            <a:prstGeom prst="rect">
              <a:avLst/>
            </a:prstGeom>
          </p:spPr>
        </p:pic>
        <p:pic>
          <p:nvPicPr>
            <p:cNvPr id="2" name="Picture 1" descr="2614997_f520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6715" y="1571202"/>
              <a:ext cx="1849386" cy="1508708"/>
            </a:xfrm>
            <a:prstGeom prst="rect">
              <a:avLst/>
            </a:prstGeom>
          </p:spPr>
        </p:pic>
        <p:pic>
          <p:nvPicPr>
            <p:cNvPr id="10" name="Picture 9" descr="images-3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947" y="1359830"/>
              <a:ext cx="1835638" cy="1118128"/>
            </a:xfrm>
            <a:prstGeom prst="rect">
              <a:avLst/>
            </a:prstGeom>
          </p:spPr>
        </p:pic>
        <p:pic>
          <p:nvPicPr>
            <p:cNvPr id="23" name="Picture 22" descr="Kakamega 041 (Custom)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6715" y="3048592"/>
              <a:ext cx="1854232" cy="1134496"/>
            </a:xfrm>
            <a:prstGeom prst="rect">
              <a:avLst/>
            </a:prstGeom>
          </p:spPr>
        </p:pic>
        <p:pic>
          <p:nvPicPr>
            <p:cNvPr id="26" name="Picture 25" descr="flower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095" y="4174652"/>
              <a:ext cx="1415825" cy="1232014"/>
            </a:xfrm>
            <a:prstGeom prst="rect">
              <a:avLst/>
            </a:prstGeom>
          </p:spPr>
        </p:pic>
        <p:pic>
          <p:nvPicPr>
            <p:cNvPr id="27" name="Picture 26" descr="images-4.jpe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2640" y="4161996"/>
              <a:ext cx="1273455" cy="1037533"/>
            </a:xfrm>
            <a:prstGeom prst="rect">
              <a:avLst/>
            </a:prstGeom>
          </p:spPr>
        </p:pic>
        <p:pic>
          <p:nvPicPr>
            <p:cNvPr id="29" name="Picture 28" descr="images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363" y="4140258"/>
              <a:ext cx="2077751" cy="1692823"/>
            </a:xfrm>
            <a:prstGeom prst="rect">
              <a:avLst/>
            </a:prstGeom>
          </p:spPr>
        </p:pic>
        <p:pic>
          <p:nvPicPr>
            <p:cNvPr id="24" name="Picture 23" descr="images-2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585" y="2497237"/>
              <a:ext cx="2066529" cy="1685851"/>
            </a:xfrm>
            <a:prstGeom prst="rect">
              <a:avLst/>
            </a:prstGeom>
          </p:spPr>
        </p:pic>
        <p:pic>
          <p:nvPicPr>
            <p:cNvPr id="30" name="Picture 29" descr="plants.gi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978" y="1377673"/>
              <a:ext cx="1846172" cy="1338743"/>
            </a:xfrm>
            <a:prstGeom prst="rect">
              <a:avLst/>
            </a:prstGeom>
          </p:spPr>
        </p:pic>
        <p:pic>
          <p:nvPicPr>
            <p:cNvPr id="28" name="Picture 27" descr="images-5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9316" y="4366032"/>
              <a:ext cx="1665790" cy="1811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05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01" y="147481"/>
            <a:ext cx="7291296" cy="28657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dirty="0" smtClean="0">
                <a:solidFill>
                  <a:srgbClr val="004600"/>
                </a:solidFill>
              </a:rPr>
              <a:t>The trees of the rainforests are so dense that they form a large canopy making it very dark underneath with very little sunlight passing through.</a:t>
            </a:r>
          </a:p>
          <a:p>
            <a:pPr marL="0" indent="0">
              <a:buNone/>
            </a:pPr>
            <a:endParaRPr lang="en-US" sz="3500" dirty="0" smtClean="0">
              <a:solidFill>
                <a:srgbClr val="004600"/>
              </a:solidFill>
            </a:endParaRPr>
          </a:p>
        </p:txBody>
      </p:sp>
      <p:pic>
        <p:nvPicPr>
          <p:cNvPr id="7" name="Picture 6" descr="Aerial_1026_3240_dark-63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01" y="2689634"/>
            <a:ext cx="7492646" cy="413738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4000" y="404157"/>
            <a:ext cx="8686800" cy="1143000"/>
          </a:xfrm>
          <a:prstGeom prst="rect">
            <a:avLst/>
          </a:prstGeom>
          <a:solidFill>
            <a:srgbClr val="C3D69B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Sunlight in the forest</a:t>
            </a:r>
            <a:br>
              <a:rPr lang="en-US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5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3001" y="147481"/>
            <a:ext cx="8141061" cy="1610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sz="3500" dirty="0" smtClean="0">
              <a:solidFill>
                <a:srgbClr val="004600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4000" dirty="0" smtClean="0">
                <a:solidFill>
                  <a:srgbClr val="004600"/>
                </a:solidFill>
              </a:rPr>
              <a:t>Rain falling on the canopy can take as long as 10 minutes to reach the ground.</a:t>
            </a:r>
            <a:endParaRPr lang="en-US" sz="14000" dirty="0">
              <a:solidFill>
                <a:srgbClr val="004600"/>
              </a:solidFill>
            </a:endParaRPr>
          </a:p>
        </p:txBody>
      </p:sp>
      <p:pic>
        <p:nvPicPr>
          <p:cNvPr id="11" name="Picture 10" descr="monte-verde-costa-rica-153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123" y="1918906"/>
            <a:ext cx="6350269" cy="47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7235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449" y="1657910"/>
            <a:ext cx="4488329" cy="129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4600"/>
                </a:solidFill>
              </a:rPr>
              <a:t>An area of a rainforest the size of a football field is being destroyed each second.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4600"/>
                </a:solidFill>
              </a:rPr>
              <a:t>About 2,000 trees </a:t>
            </a:r>
            <a:r>
              <a:rPr lang="en-US" sz="1800" b="1" dirty="0" smtClean="0">
                <a:solidFill>
                  <a:srgbClr val="004600"/>
                </a:solidFill>
              </a:rPr>
              <a:t>are </a:t>
            </a:r>
            <a:r>
              <a:rPr lang="en-US" sz="1800" b="1" dirty="0">
                <a:solidFill>
                  <a:srgbClr val="004600"/>
                </a:solidFill>
              </a:rPr>
              <a:t>cut </a:t>
            </a:r>
            <a:r>
              <a:rPr lang="en-US" sz="1800" b="1" dirty="0" smtClean="0">
                <a:solidFill>
                  <a:srgbClr val="004600"/>
                </a:solidFill>
              </a:rPr>
              <a:t>down per minute </a:t>
            </a:r>
            <a:endParaRPr lang="en-US" sz="1800" dirty="0">
              <a:solidFill>
                <a:srgbClr val="0046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8686800" cy="1143000"/>
          </a:xfrm>
          <a:prstGeom prst="rect">
            <a:avLst/>
          </a:prstGeom>
          <a:solidFill>
            <a:srgbClr val="C3D69B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Interesting facts</a:t>
            </a:r>
            <a:endParaRPr lang="en-US" sz="5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6353" y="3129798"/>
            <a:ext cx="21216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600"/>
                </a:solidFill>
              </a:rPr>
              <a:t>In the moist rainforests of South America, sloths move so slowly that algae are able to grow in their fur.</a:t>
            </a:r>
          </a:p>
        </p:txBody>
      </p:sp>
      <p:pic>
        <p:nvPicPr>
          <p:cNvPr id="11" name="Picture 10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0" y="3076104"/>
            <a:ext cx="2882545" cy="1619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00" y="3663319"/>
            <a:ext cx="2121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600"/>
                </a:solidFill>
              </a:rPr>
              <a:t>1 out of 4 ingredients in our medicine is from rainforest plants.</a:t>
            </a:r>
          </a:p>
        </p:txBody>
      </p:sp>
      <p:pic>
        <p:nvPicPr>
          <p:cNvPr id="13" name="Picture 12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4964032"/>
            <a:ext cx="2281144" cy="18267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6449" y="5113753"/>
            <a:ext cx="2121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600"/>
                </a:solidFill>
              </a:rPr>
              <a:t>Giant bamboo plants can grow up to 9 inches a day.</a:t>
            </a:r>
          </a:p>
        </p:txBody>
      </p:sp>
      <p:pic>
        <p:nvPicPr>
          <p:cNvPr id="15" name="Picture 14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096" y="4964032"/>
            <a:ext cx="2328660" cy="1744247"/>
          </a:xfrm>
          <a:prstGeom prst="rect">
            <a:avLst/>
          </a:prstGeom>
        </p:spPr>
      </p:pic>
      <p:pic>
        <p:nvPicPr>
          <p:cNvPr id="16" name="Picture 15" descr="Deforestation-537x34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657910"/>
            <a:ext cx="2979164" cy="19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468</Words>
  <Application>Microsoft Office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DEFORESTATION</vt:lpstr>
      <vt:lpstr>What are rainforests </vt:lpstr>
      <vt:lpstr>What are rainforests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DEFORESTATION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DEFORESTATION</dc:title>
  <dc:creator>MARIA MENEZES</dc:creator>
  <cp:lastModifiedBy>MERCY PETER</cp:lastModifiedBy>
  <cp:revision>20</cp:revision>
  <dcterms:created xsi:type="dcterms:W3CDTF">2014-06-04T13:32:11Z</dcterms:created>
  <dcterms:modified xsi:type="dcterms:W3CDTF">2014-06-08T13:00:15Z</dcterms:modified>
</cp:coreProperties>
</file>